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1"/>
  </p:notesMasterIdLst>
  <p:sldIdLst>
    <p:sldId id="256" r:id="rId5"/>
    <p:sldId id="319" r:id="rId6"/>
    <p:sldId id="323" r:id="rId7"/>
    <p:sldId id="259" r:id="rId8"/>
    <p:sldId id="328" r:id="rId9"/>
    <p:sldId id="332" r:id="rId10"/>
    <p:sldId id="335" r:id="rId11"/>
    <p:sldId id="324" r:id="rId12"/>
    <p:sldId id="325" r:id="rId13"/>
    <p:sldId id="326" r:id="rId14"/>
    <p:sldId id="322" r:id="rId15"/>
    <p:sldId id="334" r:id="rId16"/>
    <p:sldId id="333" r:id="rId17"/>
    <p:sldId id="327" r:id="rId18"/>
    <p:sldId id="331" r:id="rId19"/>
    <p:sldId id="268" r:id="rId20"/>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238413-D76F-34D7-1E4E-47C1DED713F4}" name="Erin Mikulenka" initials="EM" userId="S::erin.mikulenka@tdhca.state.tx.us::5f9235a8-131a-4292-ba7c-606a48d0912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55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54" autoAdjust="0"/>
    <p:restoredTop sz="95021" autoAdjust="0"/>
  </p:normalViewPr>
  <p:slideViewPr>
    <p:cSldViewPr snapToGrid="0">
      <p:cViewPr varScale="1">
        <p:scale>
          <a:sx n="89" d="100"/>
          <a:sy n="89" d="100"/>
        </p:scale>
        <p:origin x="1458" y="9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Book4"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4"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4"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'Avg Income'!$B$1</c:f>
              <c:strCache>
                <c:ptCount val="1"/>
                <c:pt idx="0">
                  <c:v>Average Income per Household Served</c:v>
                </c:pt>
              </c:strCache>
            </c:strRef>
          </c:tx>
          <c:spPr>
            <a:solidFill>
              <a:schemeClr val="accent1"/>
            </a:solidFill>
            <a:ln>
              <a:noFill/>
            </a:ln>
            <a:effectLst/>
          </c:spPr>
          <c:invertIfNegative val="0"/>
          <c:cat>
            <c:strRef>
              <c:f>'Avg Income'!$A$2:$A$7</c:f>
              <c:strCache>
                <c:ptCount val="6"/>
                <c:pt idx="0">
                  <c:v>FY2020 </c:v>
                </c:pt>
                <c:pt idx="1">
                  <c:v>FY2021</c:v>
                </c:pt>
                <c:pt idx="2">
                  <c:v>FY2022</c:v>
                </c:pt>
                <c:pt idx="3">
                  <c:v>FY2023</c:v>
                </c:pt>
                <c:pt idx="4">
                  <c:v>FY2024</c:v>
                </c:pt>
                <c:pt idx="5">
                  <c:v>FY2025</c:v>
                </c:pt>
              </c:strCache>
            </c:strRef>
          </c:cat>
          <c:val>
            <c:numRef>
              <c:f>'Avg Income'!$B$2:$B$7</c:f>
              <c:numCache>
                <c:formatCode>0%</c:formatCode>
                <c:ptCount val="6"/>
                <c:pt idx="0">
                  <c:v>0.36</c:v>
                </c:pt>
                <c:pt idx="1">
                  <c:v>0.35</c:v>
                </c:pt>
                <c:pt idx="2">
                  <c:v>0.33</c:v>
                </c:pt>
                <c:pt idx="3">
                  <c:v>0.34</c:v>
                </c:pt>
                <c:pt idx="4">
                  <c:v>0.31</c:v>
                </c:pt>
                <c:pt idx="5">
                  <c:v>0.35</c:v>
                </c:pt>
              </c:numCache>
            </c:numRef>
          </c:val>
          <c:extLst>
            <c:ext xmlns:c16="http://schemas.microsoft.com/office/drawing/2014/chart" uri="{C3380CC4-5D6E-409C-BE32-E72D297353CC}">
              <c16:uniqueId val="{00000000-185B-460D-AFBF-94DD3B4381B5}"/>
            </c:ext>
          </c:extLst>
        </c:ser>
        <c:dLbls>
          <c:showLegendKey val="0"/>
          <c:showVal val="0"/>
          <c:showCatName val="0"/>
          <c:showSerName val="0"/>
          <c:showPercent val="0"/>
          <c:showBubbleSize val="0"/>
        </c:dLbls>
        <c:gapWidth val="219"/>
        <c:overlap val="-27"/>
        <c:axId val="1236893520"/>
        <c:axId val="749007344"/>
      </c:barChart>
      <c:catAx>
        <c:axId val="1236893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49007344"/>
        <c:crosses val="autoZero"/>
        <c:auto val="1"/>
        <c:lblAlgn val="ctr"/>
        <c:lblOffset val="100"/>
        <c:noMultiLvlLbl val="0"/>
      </c:catAx>
      <c:valAx>
        <c:axId val="74900734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36893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US" dirty="0"/>
              <a:t>Housing</a:t>
            </a:r>
            <a:r>
              <a:rPr lang="en-US" baseline="0" dirty="0"/>
              <a:t> Status of Program Participants</a:t>
            </a:r>
            <a:endParaRPr lang="en-US" dirty="0"/>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3786008230452676E-2"/>
          <c:y val="7.029326220215959E-2"/>
          <c:w val="0.80873108454035836"/>
          <c:h val="0.86195429480109775"/>
        </c:manualLayout>
      </c:layout>
      <c:pie3DChart>
        <c:varyColors val="1"/>
        <c:ser>
          <c:idx val="0"/>
          <c:order val="0"/>
          <c:tx>
            <c:strRef>
              <c:f>Sheet17!$B$1</c:f>
              <c:strCache>
                <c:ptCount val="1"/>
                <c:pt idx="0">
                  <c:v>Number</c:v>
                </c:pt>
              </c:strCache>
            </c:strRef>
          </c:tx>
          <c:dPt>
            <c:idx val="0"/>
            <c:bubble3D val="0"/>
            <c:spPr>
              <a:solidFill>
                <a:schemeClr val="accent1">
                  <a:shade val="76000"/>
                </a:schemeClr>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1-1C18-4EAF-B967-4271E693EE4E}"/>
              </c:ext>
            </c:extLst>
          </c:dPt>
          <c:dPt>
            <c:idx val="1"/>
            <c:bubble3D val="0"/>
            <c:spPr>
              <a:solidFill>
                <a:schemeClr val="accent1">
                  <a:tint val="77000"/>
                </a:schemeClr>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3-1C18-4EAF-B967-4271E693EE4E}"/>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Sheet17!$A$2:$A$3</c:f>
              <c:strCache>
                <c:ptCount val="2"/>
                <c:pt idx="0">
                  <c:v>Renters</c:v>
                </c:pt>
                <c:pt idx="1">
                  <c:v>Homeowners</c:v>
                </c:pt>
              </c:strCache>
            </c:strRef>
          </c:cat>
          <c:val>
            <c:numRef>
              <c:f>Sheet17!$B$2:$B$3</c:f>
              <c:numCache>
                <c:formatCode>General</c:formatCode>
                <c:ptCount val="2"/>
                <c:pt idx="0">
                  <c:v>5</c:v>
                </c:pt>
                <c:pt idx="1">
                  <c:v>416</c:v>
                </c:pt>
              </c:numCache>
            </c:numRef>
          </c:val>
          <c:extLst>
            <c:ext xmlns:c16="http://schemas.microsoft.com/office/drawing/2014/chart" uri="{C3380CC4-5D6E-409C-BE32-E72D297353CC}">
              <c16:uniqueId val="{00000004-1C18-4EAF-B967-4271E693EE4E}"/>
            </c:ext>
          </c:extLst>
        </c:ser>
        <c:dLbls>
          <c:dLblPos val="ctr"/>
          <c:showLegendKey val="0"/>
          <c:showVal val="0"/>
          <c:showCatName val="0"/>
          <c:showSerName val="0"/>
          <c:showPercent val="1"/>
          <c:showBubbleSize val="0"/>
          <c:showLeaderLines val="1"/>
        </c:dLbls>
      </c:pie3D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Amy</a:t>
            </a:r>
            <a:r>
              <a:rPr lang="en-US" baseline="0" dirty="0"/>
              <a:t> Young Barrier Removal Program </a:t>
            </a:r>
          </a:p>
          <a:p>
            <a:pPr>
              <a:defRPr/>
            </a:pPr>
            <a:r>
              <a:rPr lang="en-US" baseline="0" dirty="0"/>
              <a:t>Household Ages</a:t>
            </a:r>
          </a:p>
          <a:p>
            <a:pPr>
              <a:defRPr/>
            </a:pPr>
            <a:r>
              <a:rPr lang="en-US" baseline="0" dirty="0"/>
              <a:t>2020-Present</a:t>
            </a:r>
            <a:endParaRPr lang="en-US" dirty="0"/>
          </a:p>
        </c:rich>
      </c:tx>
      <c:layout>
        <c:manualLayout>
          <c:xMode val="edge"/>
          <c:yMode val="edge"/>
          <c:x val="0.2941271421712387"/>
          <c:y val="6.8323502639331523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bar"/>
        <c:grouping val="stacked"/>
        <c:varyColors val="0"/>
        <c:ser>
          <c:idx val="0"/>
          <c:order val="0"/>
          <c:spPr>
            <a:solidFill>
              <a:schemeClr val="accent1"/>
            </a:solidFill>
            <a:ln>
              <a:noFill/>
            </a:ln>
            <a:effectLst/>
            <a:sp3d/>
          </c:spPr>
          <c:invertIfNegative val="0"/>
          <c:cat>
            <c:strRef>
              <c:f>'Age Range'!$A$2:$A$11</c:f>
              <c:strCache>
                <c:ptCount val="10"/>
                <c:pt idx="0">
                  <c:v>28-35</c:v>
                </c:pt>
                <c:pt idx="1">
                  <c:v>36-43</c:v>
                </c:pt>
                <c:pt idx="2">
                  <c:v>44-51</c:v>
                </c:pt>
                <c:pt idx="3">
                  <c:v>52-59</c:v>
                </c:pt>
                <c:pt idx="4">
                  <c:v>60-67</c:v>
                </c:pt>
                <c:pt idx="5">
                  <c:v>68-75</c:v>
                </c:pt>
                <c:pt idx="6">
                  <c:v>76-83</c:v>
                </c:pt>
                <c:pt idx="7">
                  <c:v>84-91</c:v>
                </c:pt>
                <c:pt idx="8">
                  <c:v>92-99</c:v>
                </c:pt>
                <c:pt idx="9">
                  <c:v>100-107</c:v>
                </c:pt>
              </c:strCache>
            </c:strRef>
          </c:cat>
          <c:val>
            <c:numRef>
              <c:f>'Age Range'!$B$2:$B$11</c:f>
              <c:numCache>
                <c:formatCode>General</c:formatCode>
                <c:ptCount val="10"/>
                <c:pt idx="0">
                  <c:v>5</c:v>
                </c:pt>
                <c:pt idx="1">
                  <c:v>10</c:v>
                </c:pt>
                <c:pt idx="2">
                  <c:v>12</c:v>
                </c:pt>
                <c:pt idx="3">
                  <c:v>42</c:v>
                </c:pt>
                <c:pt idx="4">
                  <c:v>125</c:v>
                </c:pt>
                <c:pt idx="5">
                  <c:v>99</c:v>
                </c:pt>
                <c:pt idx="6">
                  <c:v>88</c:v>
                </c:pt>
                <c:pt idx="7">
                  <c:v>31</c:v>
                </c:pt>
                <c:pt idx="8">
                  <c:v>8</c:v>
                </c:pt>
                <c:pt idx="9">
                  <c:v>1</c:v>
                </c:pt>
              </c:numCache>
            </c:numRef>
          </c:val>
          <c:extLst>
            <c:ext xmlns:c16="http://schemas.microsoft.com/office/drawing/2014/chart" uri="{C3380CC4-5D6E-409C-BE32-E72D297353CC}">
              <c16:uniqueId val="{00000000-0977-451F-B315-11AB7654A8BE}"/>
            </c:ext>
          </c:extLst>
        </c:ser>
        <c:dLbls>
          <c:showLegendKey val="0"/>
          <c:showVal val="0"/>
          <c:showCatName val="0"/>
          <c:showSerName val="0"/>
          <c:showPercent val="0"/>
          <c:showBubbleSize val="0"/>
        </c:dLbls>
        <c:gapWidth val="150"/>
        <c:shape val="box"/>
        <c:axId val="1110973456"/>
        <c:axId val="946193792"/>
        <c:axId val="0"/>
      </c:bar3DChart>
      <c:catAx>
        <c:axId val="111097345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46193792"/>
        <c:crosses val="autoZero"/>
        <c:auto val="1"/>
        <c:lblAlgn val="ctr"/>
        <c:lblOffset val="100"/>
        <c:noMultiLvlLbl val="0"/>
      </c:catAx>
      <c:valAx>
        <c:axId val="94619379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1097345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10798A-694D-4318-AA24-D44D6F4BD2F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98235B38-8448-43BE-98C6-487F6CFB1F91}">
      <dgm:prSet/>
      <dgm:spPr/>
      <dgm:t>
        <a:bodyPr/>
        <a:lstStyle/>
        <a:p>
          <a:r>
            <a:rPr lang="en-US" dirty="0"/>
            <a:t>In May 2010, the Texas Department of Housing and Community Affairs launched its all-new Amy Young Barrier Removal Program, named in honor of one of the state’s most passionate and persuasive advocates for Texans with disabilities, Amy Young. The program was previously named  HomeFree Barrier Removal Program.</a:t>
          </a:r>
        </a:p>
      </dgm:t>
    </dgm:pt>
    <dgm:pt modelId="{03FC46AA-F1A7-4521-9A42-BCBBE8BA7A71}" type="parTrans" cxnId="{6B6BCC59-C584-45C3-945C-797262AF8B27}">
      <dgm:prSet/>
      <dgm:spPr/>
      <dgm:t>
        <a:bodyPr/>
        <a:lstStyle/>
        <a:p>
          <a:endParaRPr lang="en-US"/>
        </a:p>
      </dgm:t>
    </dgm:pt>
    <dgm:pt modelId="{5538E683-FAFB-4DC2-921F-244ECBBEE7D8}" type="sibTrans" cxnId="{6B6BCC59-C584-45C3-945C-797262AF8B27}">
      <dgm:prSet/>
      <dgm:spPr/>
      <dgm:t>
        <a:bodyPr/>
        <a:lstStyle/>
        <a:p>
          <a:endParaRPr lang="en-US"/>
        </a:p>
      </dgm:t>
    </dgm:pt>
    <dgm:pt modelId="{673D64C8-30EB-4E12-AAAB-920724380060}">
      <dgm:prSet/>
      <dgm:spPr/>
      <dgm:t>
        <a:bodyPr/>
        <a:lstStyle/>
        <a:p>
          <a:r>
            <a:rPr lang="en-US" dirty="0"/>
            <a:t>AYBR increase accessibility and eliminates hazardous conditions in homes of persons with disabilities by providing funding for modifications. </a:t>
          </a:r>
        </a:p>
      </dgm:t>
    </dgm:pt>
    <dgm:pt modelId="{25CD872E-7D27-4E51-9D9F-26EC72C955F1}" type="parTrans" cxnId="{A981A768-6F43-443E-9519-4D20B09AF916}">
      <dgm:prSet/>
      <dgm:spPr/>
      <dgm:t>
        <a:bodyPr/>
        <a:lstStyle/>
        <a:p>
          <a:endParaRPr lang="en-US"/>
        </a:p>
      </dgm:t>
    </dgm:pt>
    <dgm:pt modelId="{0D7740ED-AFEF-44FC-87D8-E1C748A60C4A}" type="sibTrans" cxnId="{A981A768-6F43-443E-9519-4D20B09AF916}">
      <dgm:prSet/>
      <dgm:spPr/>
      <dgm:t>
        <a:bodyPr/>
        <a:lstStyle/>
        <a:p>
          <a:endParaRPr lang="en-US"/>
        </a:p>
      </dgm:t>
    </dgm:pt>
    <dgm:pt modelId="{B78999D5-AD28-474A-A1F2-9F89C0029133}" type="pres">
      <dgm:prSet presAssocID="{0510798A-694D-4318-AA24-D44D6F4BD2F3}" presName="hierChild1" presStyleCnt="0">
        <dgm:presLayoutVars>
          <dgm:chPref val="1"/>
          <dgm:dir/>
          <dgm:animOne val="branch"/>
          <dgm:animLvl val="lvl"/>
          <dgm:resizeHandles/>
        </dgm:presLayoutVars>
      </dgm:prSet>
      <dgm:spPr/>
    </dgm:pt>
    <dgm:pt modelId="{EDED4B9A-EC7C-4321-9225-60DFDED3ADCF}" type="pres">
      <dgm:prSet presAssocID="{98235B38-8448-43BE-98C6-487F6CFB1F91}" presName="hierRoot1" presStyleCnt="0"/>
      <dgm:spPr/>
    </dgm:pt>
    <dgm:pt modelId="{58802B24-88C5-418F-AEAE-2BC878F8EFDB}" type="pres">
      <dgm:prSet presAssocID="{98235B38-8448-43BE-98C6-487F6CFB1F91}" presName="composite" presStyleCnt="0"/>
      <dgm:spPr/>
    </dgm:pt>
    <dgm:pt modelId="{C8636207-CB26-43DF-BF65-63D2ED4D8D32}" type="pres">
      <dgm:prSet presAssocID="{98235B38-8448-43BE-98C6-487F6CFB1F91}" presName="background" presStyleLbl="node0" presStyleIdx="0" presStyleCnt="2"/>
      <dgm:spPr/>
    </dgm:pt>
    <dgm:pt modelId="{BE61E858-7617-426C-9641-FCEC9878CB7D}" type="pres">
      <dgm:prSet presAssocID="{98235B38-8448-43BE-98C6-487F6CFB1F91}" presName="text" presStyleLbl="fgAcc0" presStyleIdx="0" presStyleCnt="2">
        <dgm:presLayoutVars>
          <dgm:chPref val="3"/>
        </dgm:presLayoutVars>
      </dgm:prSet>
      <dgm:spPr/>
    </dgm:pt>
    <dgm:pt modelId="{FA7DCDFB-2256-4415-BFF4-8C20077376A5}" type="pres">
      <dgm:prSet presAssocID="{98235B38-8448-43BE-98C6-487F6CFB1F91}" presName="hierChild2" presStyleCnt="0"/>
      <dgm:spPr/>
    </dgm:pt>
    <dgm:pt modelId="{7B05F603-BBFD-4F0E-9C96-435C28824225}" type="pres">
      <dgm:prSet presAssocID="{673D64C8-30EB-4E12-AAAB-920724380060}" presName="hierRoot1" presStyleCnt="0"/>
      <dgm:spPr/>
    </dgm:pt>
    <dgm:pt modelId="{7F7883F5-4C70-445D-A4BC-F34B63A9A292}" type="pres">
      <dgm:prSet presAssocID="{673D64C8-30EB-4E12-AAAB-920724380060}" presName="composite" presStyleCnt="0"/>
      <dgm:spPr/>
    </dgm:pt>
    <dgm:pt modelId="{BB7B9F0B-9FAA-4715-B64E-22E2E76AFE2F}" type="pres">
      <dgm:prSet presAssocID="{673D64C8-30EB-4E12-AAAB-920724380060}" presName="background" presStyleLbl="node0" presStyleIdx="1" presStyleCnt="2"/>
      <dgm:spPr/>
    </dgm:pt>
    <dgm:pt modelId="{E599E393-099D-4EA5-8DC2-40E9063806A6}" type="pres">
      <dgm:prSet presAssocID="{673D64C8-30EB-4E12-AAAB-920724380060}" presName="text" presStyleLbl="fgAcc0" presStyleIdx="1" presStyleCnt="2">
        <dgm:presLayoutVars>
          <dgm:chPref val="3"/>
        </dgm:presLayoutVars>
      </dgm:prSet>
      <dgm:spPr/>
    </dgm:pt>
    <dgm:pt modelId="{F6583E69-0D8D-449D-A2A2-32CA062D35CD}" type="pres">
      <dgm:prSet presAssocID="{673D64C8-30EB-4E12-AAAB-920724380060}" presName="hierChild2" presStyleCnt="0"/>
      <dgm:spPr/>
    </dgm:pt>
  </dgm:ptLst>
  <dgm:cxnLst>
    <dgm:cxn modelId="{82F85114-8C3A-470A-AAD2-45B33B87F345}" type="presOf" srcId="{0510798A-694D-4318-AA24-D44D6F4BD2F3}" destId="{B78999D5-AD28-474A-A1F2-9F89C0029133}" srcOrd="0" destOrd="0" presId="urn:microsoft.com/office/officeart/2005/8/layout/hierarchy1"/>
    <dgm:cxn modelId="{A981A768-6F43-443E-9519-4D20B09AF916}" srcId="{0510798A-694D-4318-AA24-D44D6F4BD2F3}" destId="{673D64C8-30EB-4E12-AAAB-920724380060}" srcOrd="1" destOrd="0" parTransId="{25CD872E-7D27-4E51-9D9F-26EC72C955F1}" sibTransId="{0D7740ED-AFEF-44FC-87D8-E1C748A60C4A}"/>
    <dgm:cxn modelId="{B3C57949-CAE4-4091-B331-BA59993B155F}" type="presOf" srcId="{98235B38-8448-43BE-98C6-487F6CFB1F91}" destId="{BE61E858-7617-426C-9641-FCEC9878CB7D}" srcOrd="0" destOrd="0" presId="urn:microsoft.com/office/officeart/2005/8/layout/hierarchy1"/>
    <dgm:cxn modelId="{6B6BCC59-C584-45C3-945C-797262AF8B27}" srcId="{0510798A-694D-4318-AA24-D44D6F4BD2F3}" destId="{98235B38-8448-43BE-98C6-487F6CFB1F91}" srcOrd="0" destOrd="0" parTransId="{03FC46AA-F1A7-4521-9A42-BCBBE8BA7A71}" sibTransId="{5538E683-FAFB-4DC2-921F-244ECBBEE7D8}"/>
    <dgm:cxn modelId="{447D47D9-E5F6-448F-B0E8-106E91BFBC41}" type="presOf" srcId="{673D64C8-30EB-4E12-AAAB-920724380060}" destId="{E599E393-099D-4EA5-8DC2-40E9063806A6}" srcOrd="0" destOrd="0" presId="urn:microsoft.com/office/officeart/2005/8/layout/hierarchy1"/>
    <dgm:cxn modelId="{03460E8C-148E-4952-B4AA-4DE6175E23F1}" type="presParOf" srcId="{B78999D5-AD28-474A-A1F2-9F89C0029133}" destId="{EDED4B9A-EC7C-4321-9225-60DFDED3ADCF}" srcOrd="0" destOrd="0" presId="urn:microsoft.com/office/officeart/2005/8/layout/hierarchy1"/>
    <dgm:cxn modelId="{B09E0A39-F60D-43EE-98F7-944D14435986}" type="presParOf" srcId="{EDED4B9A-EC7C-4321-9225-60DFDED3ADCF}" destId="{58802B24-88C5-418F-AEAE-2BC878F8EFDB}" srcOrd="0" destOrd="0" presId="urn:microsoft.com/office/officeart/2005/8/layout/hierarchy1"/>
    <dgm:cxn modelId="{6CE7018D-9326-49B6-AAB2-474C0B678AF2}" type="presParOf" srcId="{58802B24-88C5-418F-AEAE-2BC878F8EFDB}" destId="{C8636207-CB26-43DF-BF65-63D2ED4D8D32}" srcOrd="0" destOrd="0" presId="urn:microsoft.com/office/officeart/2005/8/layout/hierarchy1"/>
    <dgm:cxn modelId="{6DDFB9C5-B777-436E-8DDA-95BCBDA68C12}" type="presParOf" srcId="{58802B24-88C5-418F-AEAE-2BC878F8EFDB}" destId="{BE61E858-7617-426C-9641-FCEC9878CB7D}" srcOrd="1" destOrd="0" presId="urn:microsoft.com/office/officeart/2005/8/layout/hierarchy1"/>
    <dgm:cxn modelId="{E068F1BB-E4CE-4574-94C3-D5BE5C56FCE9}" type="presParOf" srcId="{EDED4B9A-EC7C-4321-9225-60DFDED3ADCF}" destId="{FA7DCDFB-2256-4415-BFF4-8C20077376A5}" srcOrd="1" destOrd="0" presId="urn:microsoft.com/office/officeart/2005/8/layout/hierarchy1"/>
    <dgm:cxn modelId="{95D620FA-87E6-4447-A0CC-7FB07BB5239C}" type="presParOf" srcId="{B78999D5-AD28-474A-A1F2-9F89C0029133}" destId="{7B05F603-BBFD-4F0E-9C96-435C28824225}" srcOrd="1" destOrd="0" presId="urn:microsoft.com/office/officeart/2005/8/layout/hierarchy1"/>
    <dgm:cxn modelId="{A76FD984-B57E-483D-9415-7BCD76EB16E5}" type="presParOf" srcId="{7B05F603-BBFD-4F0E-9C96-435C28824225}" destId="{7F7883F5-4C70-445D-A4BC-F34B63A9A292}" srcOrd="0" destOrd="0" presId="urn:microsoft.com/office/officeart/2005/8/layout/hierarchy1"/>
    <dgm:cxn modelId="{ECCB33C9-FADA-4894-A1D8-3EDEFFECD45A}" type="presParOf" srcId="{7F7883F5-4C70-445D-A4BC-F34B63A9A292}" destId="{BB7B9F0B-9FAA-4715-B64E-22E2E76AFE2F}" srcOrd="0" destOrd="0" presId="urn:microsoft.com/office/officeart/2005/8/layout/hierarchy1"/>
    <dgm:cxn modelId="{BA80827D-FE73-431A-82CE-3E7CAE4B17C7}" type="presParOf" srcId="{7F7883F5-4C70-445D-A4BC-F34B63A9A292}" destId="{E599E393-099D-4EA5-8DC2-40E9063806A6}" srcOrd="1" destOrd="0" presId="urn:microsoft.com/office/officeart/2005/8/layout/hierarchy1"/>
    <dgm:cxn modelId="{A331AF47-942C-4E75-BF52-8768A9A6D53F}" type="presParOf" srcId="{7B05F603-BBFD-4F0E-9C96-435C28824225}" destId="{F6583E69-0D8D-449D-A2A2-32CA062D35CD}"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636207-CB26-43DF-BF65-63D2ED4D8D32}">
      <dsp:nvSpPr>
        <dsp:cNvPr id="0" name=""/>
        <dsp:cNvSpPr/>
      </dsp:nvSpPr>
      <dsp:spPr>
        <a:xfrm>
          <a:off x="1333" y="110983"/>
          <a:ext cx="4682211" cy="297320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61E858-7617-426C-9641-FCEC9878CB7D}">
      <dsp:nvSpPr>
        <dsp:cNvPr id="0" name=""/>
        <dsp:cNvSpPr/>
      </dsp:nvSpPr>
      <dsp:spPr>
        <a:xfrm>
          <a:off x="521579" y="605216"/>
          <a:ext cx="4682211" cy="297320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In May 2010, the Texas Department of Housing and Community Affairs launched its all-new Amy Young Barrier Removal Program, named in honor of one of the state’s most passionate and persuasive advocates for Texans with disabilities, Amy Young. The program was previously named  HomeFree Barrier Removal Program.</a:t>
          </a:r>
        </a:p>
      </dsp:txBody>
      <dsp:txXfrm>
        <a:off x="608661" y="692298"/>
        <a:ext cx="4508047" cy="2799040"/>
      </dsp:txXfrm>
    </dsp:sp>
    <dsp:sp modelId="{BB7B9F0B-9FAA-4715-B64E-22E2E76AFE2F}">
      <dsp:nvSpPr>
        <dsp:cNvPr id="0" name=""/>
        <dsp:cNvSpPr/>
      </dsp:nvSpPr>
      <dsp:spPr>
        <a:xfrm>
          <a:off x="5724037" y="110983"/>
          <a:ext cx="4682211" cy="297320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99E393-099D-4EA5-8DC2-40E9063806A6}">
      <dsp:nvSpPr>
        <dsp:cNvPr id="0" name=""/>
        <dsp:cNvSpPr/>
      </dsp:nvSpPr>
      <dsp:spPr>
        <a:xfrm>
          <a:off x="6244283" y="605216"/>
          <a:ext cx="4682211" cy="297320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AYBR increase accessibility and eliminates hazardous conditions in homes of persons with disabilities by providing funding for modifications. </a:t>
          </a:r>
        </a:p>
      </dsp:txBody>
      <dsp:txXfrm>
        <a:off x="6331365" y="692298"/>
        <a:ext cx="4508047" cy="279904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5534813D-F709-4A5F-A193-04A633E47B5C}" type="datetimeFigureOut">
              <a:rPr lang="en-US" smtClean="0"/>
              <a:t>4/23/2026</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C204A68-2B58-496E-BE7E-0FC19C11132C}" type="slidenum">
              <a:rPr lang="en-US" smtClean="0"/>
              <a:t>‹#›</a:t>
            </a:fld>
            <a:endParaRPr lang="en-US" dirty="0"/>
          </a:p>
        </p:txBody>
      </p:sp>
    </p:spTree>
    <p:extLst>
      <p:ext uri="{BB962C8B-B14F-4D97-AF65-F5344CB8AC3E}">
        <p14:creationId xmlns:p14="http://schemas.microsoft.com/office/powerpoint/2010/main" val="4160640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CC204A68-2B58-496E-BE7E-0FC19C11132C}" type="slidenum">
              <a:rPr lang="en-US" smtClean="0"/>
              <a:t>1</a:t>
            </a:fld>
            <a:endParaRPr lang="en-US" dirty="0"/>
          </a:p>
        </p:txBody>
      </p:sp>
    </p:spTree>
    <p:extLst>
      <p:ext uri="{BB962C8B-B14F-4D97-AF65-F5344CB8AC3E}">
        <p14:creationId xmlns:p14="http://schemas.microsoft.com/office/powerpoint/2010/main" val="2200062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10</a:t>
            </a:fld>
            <a:endParaRPr lang="en-US" dirty="0"/>
          </a:p>
        </p:txBody>
      </p:sp>
    </p:spTree>
    <p:extLst>
      <p:ext uri="{BB962C8B-B14F-4D97-AF65-F5344CB8AC3E}">
        <p14:creationId xmlns:p14="http://schemas.microsoft.com/office/powerpoint/2010/main" val="1686063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11</a:t>
            </a:fld>
            <a:endParaRPr lang="en-US" dirty="0"/>
          </a:p>
        </p:txBody>
      </p:sp>
    </p:spTree>
    <p:extLst>
      <p:ext uri="{BB962C8B-B14F-4D97-AF65-F5344CB8AC3E}">
        <p14:creationId xmlns:p14="http://schemas.microsoft.com/office/powerpoint/2010/main" val="2607001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12</a:t>
            </a:fld>
            <a:endParaRPr lang="en-US" dirty="0"/>
          </a:p>
        </p:txBody>
      </p:sp>
    </p:spTree>
    <p:extLst>
      <p:ext uri="{BB962C8B-B14F-4D97-AF65-F5344CB8AC3E}">
        <p14:creationId xmlns:p14="http://schemas.microsoft.com/office/powerpoint/2010/main" val="2978350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13</a:t>
            </a:fld>
            <a:endParaRPr lang="en-US" dirty="0"/>
          </a:p>
        </p:txBody>
      </p:sp>
    </p:spTree>
    <p:extLst>
      <p:ext uri="{BB962C8B-B14F-4D97-AF65-F5344CB8AC3E}">
        <p14:creationId xmlns:p14="http://schemas.microsoft.com/office/powerpoint/2010/main" val="1439928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14</a:t>
            </a:fld>
            <a:endParaRPr lang="en-US" dirty="0"/>
          </a:p>
        </p:txBody>
      </p:sp>
    </p:spTree>
    <p:extLst>
      <p:ext uri="{BB962C8B-B14F-4D97-AF65-F5344CB8AC3E}">
        <p14:creationId xmlns:p14="http://schemas.microsoft.com/office/powerpoint/2010/main" val="681662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16</a:t>
            </a:fld>
            <a:endParaRPr lang="en-US" dirty="0"/>
          </a:p>
        </p:txBody>
      </p:sp>
    </p:spTree>
    <p:extLst>
      <p:ext uri="{BB962C8B-B14F-4D97-AF65-F5344CB8AC3E}">
        <p14:creationId xmlns:p14="http://schemas.microsoft.com/office/powerpoint/2010/main" val="334571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69815-9FC7-8E6F-573A-4B3D0A84DB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AC2AE0-D39D-BBE1-842C-54F864C17C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40F3D8-A357-595D-4347-F766948370E0}"/>
              </a:ext>
            </a:extLst>
          </p:cNvPr>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tabLst/>
              <a:defRPr/>
            </a:pPr>
            <a:endParaRPr lang="en-US" dirty="0">
              <a:ea typeface="Calibri"/>
              <a:cs typeface="Calibri"/>
            </a:endParaRPr>
          </a:p>
        </p:txBody>
      </p:sp>
      <p:sp>
        <p:nvSpPr>
          <p:cNvPr id="4" name="Slide Number Placeholder 3">
            <a:extLst>
              <a:ext uri="{FF2B5EF4-FFF2-40B4-BE49-F238E27FC236}">
                <a16:creationId xmlns:a16="http://schemas.microsoft.com/office/drawing/2014/main" id="{E38F8404-5865-D2BD-C3F6-C847F258C952}"/>
              </a:ext>
            </a:extLst>
          </p:cNvPr>
          <p:cNvSpPr>
            <a:spLocks noGrp="1"/>
          </p:cNvSpPr>
          <p:nvPr>
            <p:ph type="sldNum" sz="quarter" idx="5"/>
          </p:nvPr>
        </p:nvSpPr>
        <p:spPr/>
        <p:txBody>
          <a:bodyPr/>
          <a:lstStyle/>
          <a:p>
            <a:fld id="{CC204A68-2B58-496E-BE7E-0FC19C11132C}" type="slidenum">
              <a:rPr lang="en-US" smtClean="0"/>
              <a:t>2</a:t>
            </a:fld>
            <a:endParaRPr lang="en-US" dirty="0"/>
          </a:p>
        </p:txBody>
      </p:sp>
    </p:spTree>
    <p:extLst>
      <p:ext uri="{BB962C8B-B14F-4D97-AF65-F5344CB8AC3E}">
        <p14:creationId xmlns:p14="http://schemas.microsoft.com/office/powerpoint/2010/main" val="2200900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3</a:t>
            </a:fld>
            <a:endParaRPr lang="en-US" dirty="0"/>
          </a:p>
        </p:txBody>
      </p:sp>
    </p:spTree>
    <p:extLst>
      <p:ext uri="{BB962C8B-B14F-4D97-AF65-F5344CB8AC3E}">
        <p14:creationId xmlns:p14="http://schemas.microsoft.com/office/powerpoint/2010/main" val="3577535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4</a:t>
            </a:fld>
            <a:endParaRPr lang="en-US" dirty="0"/>
          </a:p>
        </p:txBody>
      </p:sp>
    </p:spTree>
    <p:extLst>
      <p:ext uri="{BB962C8B-B14F-4D97-AF65-F5344CB8AC3E}">
        <p14:creationId xmlns:p14="http://schemas.microsoft.com/office/powerpoint/2010/main" val="487672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5</a:t>
            </a:fld>
            <a:endParaRPr lang="en-US" dirty="0"/>
          </a:p>
        </p:txBody>
      </p:sp>
    </p:spTree>
    <p:extLst>
      <p:ext uri="{BB962C8B-B14F-4D97-AF65-F5344CB8AC3E}">
        <p14:creationId xmlns:p14="http://schemas.microsoft.com/office/powerpoint/2010/main" val="749629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3637C-ECFB-1944-49FD-1085321BCA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8ED25E-960A-ABB5-89BA-EADD9B8F68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230601-F15A-46F8-70C2-89A01346EF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7883389-6AA6-72F3-B792-9C7BFA5AAD80}"/>
              </a:ext>
            </a:extLst>
          </p:cNvPr>
          <p:cNvSpPr>
            <a:spLocks noGrp="1"/>
          </p:cNvSpPr>
          <p:nvPr>
            <p:ph type="sldNum" sz="quarter" idx="5"/>
          </p:nvPr>
        </p:nvSpPr>
        <p:spPr/>
        <p:txBody>
          <a:bodyPr/>
          <a:lstStyle/>
          <a:p>
            <a:fld id="{CC204A68-2B58-496E-BE7E-0FC19C11132C}" type="slidenum">
              <a:rPr lang="en-US" smtClean="0"/>
              <a:t>6</a:t>
            </a:fld>
            <a:endParaRPr lang="en-US" dirty="0"/>
          </a:p>
        </p:txBody>
      </p:sp>
    </p:spTree>
    <p:extLst>
      <p:ext uri="{BB962C8B-B14F-4D97-AF65-F5344CB8AC3E}">
        <p14:creationId xmlns:p14="http://schemas.microsoft.com/office/powerpoint/2010/main" val="1044338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7</a:t>
            </a:fld>
            <a:endParaRPr lang="en-US" dirty="0"/>
          </a:p>
        </p:txBody>
      </p:sp>
    </p:spTree>
    <p:extLst>
      <p:ext uri="{BB962C8B-B14F-4D97-AF65-F5344CB8AC3E}">
        <p14:creationId xmlns:p14="http://schemas.microsoft.com/office/powerpoint/2010/main" val="25111268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8</a:t>
            </a:fld>
            <a:endParaRPr lang="en-US" dirty="0"/>
          </a:p>
        </p:txBody>
      </p:sp>
    </p:spTree>
    <p:extLst>
      <p:ext uri="{BB962C8B-B14F-4D97-AF65-F5344CB8AC3E}">
        <p14:creationId xmlns:p14="http://schemas.microsoft.com/office/powerpoint/2010/main" val="1514836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204A68-2B58-496E-BE7E-0FC19C11132C}" type="slidenum">
              <a:rPr lang="en-US" smtClean="0"/>
              <a:t>9</a:t>
            </a:fld>
            <a:endParaRPr lang="en-US" dirty="0"/>
          </a:p>
        </p:txBody>
      </p:sp>
    </p:spTree>
    <p:extLst>
      <p:ext uri="{BB962C8B-B14F-4D97-AF65-F5344CB8AC3E}">
        <p14:creationId xmlns:p14="http://schemas.microsoft.com/office/powerpoint/2010/main" val="308511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90446" y="1453449"/>
            <a:ext cx="5533698" cy="2387600"/>
          </a:xfrm>
        </p:spPr>
        <p:txBody>
          <a:bodyPr anchor="b">
            <a:normAutofit/>
          </a:bodyPr>
          <a:lstStyle>
            <a:lvl1pPr algn="l">
              <a:defRPr lang="en-IN" sz="5400" b="1" smtClean="0">
                <a:solidFill>
                  <a:schemeClr val="bg1"/>
                </a:solidFill>
              </a:defRPr>
            </a:lvl1pPr>
          </a:lstStyle>
          <a:p>
            <a:r>
              <a:rPr lang="en-IN">
                <a:latin typeface="+mn-lt"/>
              </a:rPr>
              <a:t>PRESENTATION TITLE</a:t>
            </a:r>
            <a:endParaRPr lang="en-US"/>
          </a:p>
        </p:txBody>
      </p:sp>
      <p:sp>
        <p:nvSpPr>
          <p:cNvPr id="3" name="Subtitle 2"/>
          <p:cNvSpPr>
            <a:spLocks noGrp="1"/>
          </p:cNvSpPr>
          <p:nvPr>
            <p:ph type="subTitle" idx="1" hasCustomPrompt="1"/>
          </p:nvPr>
        </p:nvSpPr>
        <p:spPr>
          <a:xfrm>
            <a:off x="6290446" y="4206269"/>
            <a:ext cx="4566746" cy="512762"/>
          </a:xfrm>
        </p:spPr>
        <p:txBody>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IN"/>
              <a:t>DATE</a:t>
            </a:r>
          </a:p>
        </p:txBody>
      </p:sp>
      <p:cxnSp>
        <p:nvCxnSpPr>
          <p:cNvPr id="8" name="Straight Connector 7"/>
          <p:cNvCxnSpPr/>
          <p:nvPr userDrawn="1"/>
        </p:nvCxnSpPr>
        <p:spPr>
          <a:xfrm>
            <a:off x="6290446" y="4025718"/>
            <a:ext cx="29481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4340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w/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8950849" y="6366983"/>
            <a:ext cx="2743200" cy="365125"/>
          </a:xfrm>
        </p:spPr>
        <p:txBody>
          <a:bodyPr/>
          <a:lstStyle>
            <a:lvl1pPr>
              <a:defRPr>
                <a:solidFill>
                  <a:schemeClr val="bg1"/>
                </a:solidFill>
              </a:defRPr>
            </a:lvl1pPr>
          </a:lstStyle>
          <a:p>
            <a:fld id="{F9DDA7E5-8754-491C-B95F-AC5896F5D13C}" type="slidenum">
              <a:rPr lang="en-US" smtClean="0"/>
              <a:pPr/>
              <a:t>‹#›</a:t>
            </a:fld>
            <a:endParaRPr lang="en-US" dirty="0"/>
          </a:p>
        </p:txBody>
      </p:sp>
      <p:sp>
        <p:nvSpPr>
          <p:cNvPr id="6" name="Title 1"/>
          <p:cNvSpPr>
            <a:spLocks noGrp="1"/>
          </p:cNvSpPr>
          <p:nvPr>
            <p:ph type="title" hasCustomPrompt="1"/>
          </p:nvPr>
        </p:nvSpPr>
        <p:spPr>
          <a:xfrm>
            <a:off x="425118" y="435935"/>
            <a:ext cx="3932237" cy="1600200"/>
          </a:xfrm>
        </p:spPr>
        <p:txBody>
          <a:bodyPr anchor="t"/>
          <a:lstStyle>
            <a:lvl1pPr>
              <a:defRPr sz="3200" b="1"/>
            </a:lvl1pPr>
          </a:lstStyle>
          <a:p>
            <a:r>
              <a:rPr lang="en-US"/>
              <a:t>CLICK TO ADD TITLE</a:t>
            </a:r>
          </a:p>
        </p:txBody>
      </p:sp>
      <p:sp>
        <p:nvSpPr>
          <p:cNvPr id="7" name="Text Placeholder 3"/>
          <p:cNvSpPr>
            <a:spLocks noGrp="1"/>
          </p:cNvSpPr>
          <p:nvPr>
            <p:ph type="body" sz="half" idx="2" hasCustomPrompt="1"/>
          </p:nvPr>
        </p:nvSpPr>
        <p:spPr>
          <a:xfrm>
            <a:off x="425118" y="2036135"/>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add text</a:t>
            </a:r>
          </a:p>
        </p:txBody>
      </p:sp>
      <p:sp>
        <p:nvSpPr>
          <p:cNvPr id="8" name="Picture Placeholder 2"/>
          <p:cNvSpPr>
            <a:spLocks noGrp="1"/>
          </p:cNvSpPr>
          <p:nvPr>
            <p:ph type="pic" idx="1"/>
          </p:nvPr>
        </p:nvSpPr>
        <p:spPr>
          <a:xfrm>
            <a:off x="5752214" y="987425"/>
            <a:ext cx="515679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Tree>
    <p:extLst>
      <p:ext uri="{BB962C8B-B14F-4D97-AF65-F5344CB8AC3E}">
        <p14:creationId xmlns:p14="http://schemas.microsoft.com/office/powerpoint/2010/main" val="2923109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s/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4774" y="538665"/>
            <a:ext cx="11020795" cy="873040"/>
          </a:xfrm>
        </p:spPr>
        <p:txBody>
          <a:bodyPr anchor="b">
            <a:normAutofit/>
          </a:bodyPr>
          <a:lstStyle>
            <a:lvl1pPr>
              <a:defRPr sz="3200" b="1" baseline="0"/>
            </a:lvl1pPr>
          </a:lstStyle>
          <a:p>
            <a:r>
              <a:rPr lang="en-US"/>
              <a:t>CLICK TO ADD TITLE</a:t>
            </a:r>
          </a:p>
        </p:txBody>
      </p:sp>
      <p:sp>
        <p:nvSpPr>
          <p:cNvPr id="6" name="Slide Number Placeholder 5"/>
          <p:cNvSpPr>
            <a:spLocks noGrp="1"/>
          </p:cNvSpPr>
          <p:nvPr>
            <p:ph type="sldNum" sz="quarter" idx="12"/>
          </p:nvPr>
        </p:nvSpPr>
        <p:spPr>
          <a:xfrm>
            <a:off x="8944031" y="6377616"/>
            <a:ext cx="2743200" cy="365125"/>
          </a:xfrm>
        </p:spPr>
        <p:txBody>
          <a:bodyPr/>
          <a:lstStyle>
            <a:lvl1pPr>
              <a:defRPr>
                <a:solidFill>
                  <a:schemeClr val="bg1"/>
                </a:solidFill>
              </a:defRPr>
            </a:lvl1pPr>
          </a:lstStyle>
          <a:p>
            <a:fld id="{F9DDA7E5-8754-491C-B95F-AC5896F5D13C}" type="slidenum">
              <a:rPr lang="en-US" smtClean="0"/>
              <a:pPr/>
              <a:t>‹#›</a:t>
            </a:fld>
            <a:endParaRPr lang="en-US" dirty="0"/>
          </a:p>
        </p:txBody>
      </p:sp>
      <p:sp>
        <p:nvSpPr>
          <p:cNvPr id="9" name="Chart Placeholder 8"/>
          <p:cNvSpPr>
            <a:spLocks noGrp="1"/>
          </p:cNvSpPr>
          <p:nvPr>
            <p:ph type="chart" sz="quarter" idx="13"/>
          </p:nvPr>
        </p:nvSpPr>
        <p:spPr>
          <a:xfrm>
            <a:off x="1941513" y="1893888"/>
            <a:ext cx="8061325" cy="4244975"/>
          </a:xfrm>
        </p:spPr>
        <p:txBody>
          <a:bodyPr/>
          <a:lstStyle/>
          <a:p>
            <a:r>
              <a:rPr lang="en-US" dirty="0"/>
              <a:t>Click icon to add chart</a:t>
            </a:r>
          </a:p>
        </p:txBody>
      </p:sp>
    </p:spTree>
    <p:extLst>
      <p:ext uri="{BB962C8B-B14F-4D97-AF65-F5344CB8AC3E}">
        <p14:creationId xmlns:p14="http://schemas.microsoft.com/office/powerpoint/2010/main" val="8781975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raph/Spreadshee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4774" y="538665"/>
            <a:ext cx="11020795" cy="873040"/>
          </a:xfrm>
        </p:spPr>
        <p:txBody>
          <a:bodyPr anchor="b">
            <a:normAutofit/>
          </a:bodyPr>
          <a:lstStyle>
            <a:lvl1pPr>
              <a:defRPr sz="3200" b="1" baseline="0"/>
            </a:lvl1pPr>
          </a:lstStyle>
          <a:p>
            <a:r>
              <a:rPr lang="en-US"/>
              <a:t>CLICK TO ADD TITLE</a:t>
            </a:r>
          </a:p>
        </p:txBody>
      </p:sp>
      <p:sp>
        <p:nvSpPr>
          <p:cNvPr id="6" name="Slide Number Placeholder 5"/>
          <p:cNvSpPr>
            <a:spLocks noGrp="1"/>
          </p:cNvSpPr>
          <p:nvPr>
            <p:ph type="sldNum" sz="quarter" idx="12"/>
          </p:nvPr>
        </p:nvSpPr>
        <p:spPr>
          <a:xfrm>
            <a:off x="8954664" y="6377616"/>
            <a:ext cx="2743200" cy="365125"/>
          </a:xfrm>
        </p:spPr>
        <p:txBody>
          <a:bodyPr/>
          <a:lstStyle>
            <a:lvl1pPr>
              <a:defRPr>
                <a:solidFill>
                  <a:schemeClr val="bg1"/>
                </a:solidFill>
              </a:defRPr>
            </a:lvl1pPr>
          </a:lstStyle>
          <a:p>
            <a:fld id="{F9DDA7E5-8754-491C-B95F-AC5896F5D13C}" type="slidenum">
              <a:rPr lang="en-US" smtClean="0"/>
              <a:pPr/>
              <a:t>‹#›</a:t>
            </a:fld>
            <a:endParaRPr lang="en-US" dirty="0"/>
          </a:p>
        </p:txBody>
      </p:sp>
      <p:sp>
        <p:nvSpPr>
          <p:cNvPr id="4" name="Table Placeholder 3"/>
          <p:cNvSpPr>
            <a:spLocks noGrp="1"/>
          </p:cNvSpPr>
          <p:nvPr>
            <p:ph type="tbl" sz="quarter" idx="13"/>
          </p:nvPr>
        </p:nvSpPr>
        <p:spPr>
          <a:xfrm>
            <a:off x="1258888" y="1893888"/>
            <a:ext cx="9444037" cy="4179887"/>
          </a:xfrm>
        </p:spPr>
        <p:txBody>
          <a:bodyPr/>
          <a:lstStyle/>
          <a:p>
            <a:r>
              <a:rPr lang="en-US" dirty="0"/>
              <a:t>Click icon to add table</a:t>
            </a:r>
          </a:p>
        </p:txBody>
      </p:sp>
    </p:spTree>
    <p:extLst>
      <p:ext uri="{BB962C8B-B14F-4D97-AF65-F5344CB8AC3E}">
        <p14:creationId xmlns:p14="http://schemas.microsoft.com/office/powerpoint/2010/main" val="10813492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Card">
    <p:bg>
      <p:bgPr>
        <a:solidFill>
          <a:schemeClr val="accent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956930" y="1307990"/>
            <a:ext cx="3561907" cy="4252912"/>
          </a:xfrm>
        </p:spPr>
        <p:txBody>
          <a:bodyPr/>
          <a:lstStyle>
            <a:lvl1pPr>
              <a:defRPr>
                <a:solidFill>
                  <a:schemeClr val="bg1"/>
                </a:solidFill>
              </a:defRPr>
            </a:lvl1pPr>
          </a:lstStyle>
          <a:p>
            <a:r>
              <a:rPr lang="en-US" dirty="0"/>
              <a:t>Click icon to add picture</a:t>
            </a:r>
          </a:p>
        </p:txBody>
      </p:sp>
      <p:sp>
        <p:nvSpPr>
          <p:cNvPr id="9" name="Subtitle 4">
            <a:extLst>
              <a:ext uri="{FF2B5EF4-FFF2-40B4-BE49-F238E27FC236}">
                <a16:creationId xmlns:a16="http://schemas.microsoft.com/office/drawing/2014/main" id="{E3C40962-BA6A-43E4-97BA-511A9B90CF41}"/>
              </a:ext>
            </a:extLst>
          </p:cNvPr>
          <p:cNvSpPr>
            <a:spLocks noGrp="1"/>
          </p:cNvSpPr>
          <p:nvPr>
            <p:ph type="subTitle" idx="1"/>
          </p:nvPr>
        </p:nvSpPr>
        <p:spPr>
          <a:xfrm>
            <a:off x="6221826" y="2701775"/>
            <a:ext cx="4540440" cy="656766"/>
          </a:xfrm>
        </p:spPr>
        <p:txBody>
          <a:bodyPr>
            <a:normAutofit/>
          </a:bodyPr>
          <a:lstStyle>
            <a:lvl1pPr marL="0" indent="0">
              <a:buFontTx/>
              <a:buNone/>
              <a:defRPr sz="2800">
                <a:solidFill>
                  <a:schemeClr val="bg1"/>
                </a:solidFill>
              </a:defRPr>
            </a:lvl1pPr>
          </a:lstStyle>
          <a:p>
            <a:pPr algn="ctr"/>
            <a:r>
              <a:rPr lang="en-US" sz="2000" cap="none"/>
              <a:t>Click to edit Master subtitle style</a:t>
            </a:r>
            <a:endParaRPr lang="en-IN" sz="2000" cap="none"/>
          </a:p>
        </p:txBody>
      </p:sp>
      <p:sp>
        <p:nvSpPr>
          <p:cNvPr id="10" name="Title 5">
            <a:extLst>
              <a:ext uri="{FF2B5EF4-FFF2-40B4-BE49-F238E27FC236}">
                <a16:creationId xmlns:a16="http://schemas.microsoft.com/office/drawing/2014/main" id="{95D612B9-68B9-4C9F-98FE-CEE07DB1F00D}"/>
              </a:ext>
            </a:extLst>
          </p:cNvPr>
          <p:cNvSpPr>
            <a:spLocks noGrp="1"/>
          </p:cNvSpPr>
          <p:nvPr>
            <p:ph type="title" hasCustomPrompt="1"/>
          </p:nvPr>
        </p:nvSpPr>
        <p:spPr>
          <a:xfrm>
            <a:off x="5986341" y="1335138"/>
            <a:ext cx="5011410" cy="921807"/>
          </a:xfrm>
        </p:spPr>
        <p:txBody>
          <a:bodyPr>
            <a:normAutofit/>
          </a:bodyPr>
          <a:lstStyle>
            <a:lvl1pPr>
              <a:defRPr sz="5400" b="1">
                <a:solidFill>
                  <a:schemeClr val="bg1"/>
                </a:solidFill>
              </a:defRPr>
            </a:lvl1pPr>
          </a:lstStyle>
          <a:p>
            <a:pPr algn="ctr"/>
            <a:r>
              <a:rPr lang="en-US"/>
              <a:t>THANK YOU</a:t>
            </a:r>
          </a:p>
        </p:txBody>
      </p:sp>
      <p:sp>
        <p:nvSpPr>
          <p:cNvPr id="11" name="Text Placeholder 6">
            <a:extLst>
              <a:ext uri="{FF2B5EF4-FFF2-40B4-BE49-F238E27FC236}">
                <a16:creationId xmlns:a16="http://schemas.microsoft.com/office/drawing/2014/main" id="{11FDFFBF-E125-47CF-AAE0-ACC45013CE38}"/>
              </a:ext>
            </a:extLst>
          </p:cNvPr>
          <p:cNvSpPr>
            <a:spLocks noGrp="1"/>
          </p:cNvSpPr>
          <p:nvPr>
            <p:ph type="body" sz="quarter" idx="11"/>
          </p:nvPr>
        </p:nvSpPr>
        <p:spPr>
          <a:xfrm>
            <a:off x="6228366" y="3383318"/>
            <a:ext cx="4533900" cy="1911696"/>
          </a:xfrm>
        </p:spPr>
        <p:txBody>
          <a:bodyPr>
            <a:normAutofit/>
          </a:bodyPr>
          <a:lstStyle>
            <a:lvl1pPr marL="0" indent="0" algn="ctr">
              <a:buFontTx/>
              <a:buNone/>
              <a:defRPr sz="1600" cap="small" baseline="0">
                <a:solidFill>
                  <a:schemeClr val="bg1"/>
                </a:solidFill>
              </a:defRPr>
            </a:lvl1pPr>
          </a:lstStyle>
          <a:p>
            <a:pPr marL="365125" lvl="0" indent="-365125" algn="ctr">
              <a:lnSpc>
                <a:spcPct val="100000"/>
              </a:lnSpc>
              <a:spcBef>
                <a:spcPct val="50000"/>
              </a:spcBef>
            </a:pPr>
            <a:r>
              <a:rPr lang="en-US"/>
              <a:t>Click to edit Master text styles</a:t>
            </a:r>
          </a:p>
        </p:txBody>
      </p:sp>
      <p:cxnSp>
        <p:nvCxnSpPr>
          <p:cNvPr id="12" name="Straight Connector 11"/>
          <p:cNvCxnSpPr/>
          <p:nvPr userDrawn="1"/>
        </p:nvCxnSpPr>
        <p:spPr>
          <a:xfrm>
            <a:off x="6762306" y="2488895"/>
            <a:ext cx="350874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20777" y="5382830"/>
            <a:ext cx="1810459" cy="954427"/>
          </a:xfrm>
          <a:prstGeom prst="rect">
            <a:avLst/>
          </a:prstGeom>
        </p:spPr>
      </p:pic>
    </p:spTree>
    <p:extLst>
      <p:ext uri="{BB962C8B-B14F-4D97-AF65-F5344CB8AC3E}">
        <p14:creationId xmlns:p14="http://schemas.microsoft.com/office/powerpoint/2010/main" val="979168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491249"/>
            <a:ext cx="10515600" cy="943413"/>
          </a:xfrm>
        </p:spPr>
        <p:txBody>
          <a:bodyPr/>
          <a:lstStyle>
            <a:lvl1pPr algn="ctr">
              <a:defRPr lang="en-IN" b="1" smtClean="0">
                <a:solidFill>
                  <a:schemeClr val="bg1"/>
                </a:solidFill>
                <a:latin typeface="+mn-lt"/>
              </a:defRPr>
            </a:lvl1pPr>
          </a:lstStyle>
          <a:p>
            <a:r>
              <a:rPr lang="en-IN">
                <a:latin typeface="+mn-lt"/>
              </a:rPr>
              <a:t>SECTION</a:t>
            </a:r>
            <a:r>
              <a:rPr lang="en-IN"/>
              <a:t> DIVIDER</a:t>
            </a:r>
            <a:endParaRPr lang="en-US"/>
          </a:p>
        </p:txBody>
      </p:sp>
      <p:sp>
        <p:nvSpPr>
          <p:cNvPr id="6" name="Slide Number Placeholder 5"/>
          <p:cNvSpPr>
            <a:spLocks noGrp="1"/>
          </p:cNvSpPr>
          <p:nvPr>
            <p:ph type="sldNum" sz="quarter" idx="12"/>
          </p:nvPr>
        </p:nvSpPr>
        <p:spPr>
          <a:xfrm>
            <a:off x="8962464" y="6370682"/>
            <a:ext cx="2743200" cy="365125"/>
          </a:xfrm>
        </p:spPr>
        <p:txBody>
          <a:bodyPr/>
          <a:lstStyle>
            <a:lvl1pPr>
              <a:defRPr>
                <a:solidFill>
                  <a:srgbClr val="2D5579"/>
                </a:solidFill>
              </a:defRPr>
            </a:lvl1pPr>
          </a:lstStyle>
          <a:p>
            <a:fld id="{F9DDA7E5-8754-491C-B95F-AC5896F5D13C}" type="slidenum">
              <a:rPr lang="en-US" smtClean="0"/>
              <a:pPr/>
              <a:t>‹#›</a:t>
            </a:fld>
            <a:endParaRPr lang="en-US" dirty="0"/>
          </a:p>
        </p:txBody>
      </p:sp>
      <p:sp>
        <p:nvSpPr>
          <p:cNvPr id="9" name="Picture Placeholder 2"/>
          <p:cNvSpPr>
            <a:spLocks noGrp="1"/>
          </p:cNvSpPr>
          <p:nvPr>
            <p:ph type="pic" idx="1"/>
          </p:nvPr>
        </p:nvSpPr>
        <p:spPr>
          <a:xfrm>
            <a:off x="978196" y="2103845"/>
            <a:ext cx="10015869" cy="4041774"/>
          </a:xfrm>
        </p:spPr>
        <p:txBody>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Tree>
    <p:extLst>
      <p:ext uri="{BB962C8B-B14F-4D97-AF65-F5344CB8AC3E}">
        <p14:creationId xmlns:p14="http://schemas.microsoft.com/office/powerpoint/2010/main" val="4063872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4774" y="538665"/>
            <a:ext cx="11020795" cy="873040"/>
          </a:xfrm>
        </p:spPr>
        <p:txBody>
          <a:bodyPr anchor="b">
            <a:normAutofit/>
          </a:bodyPr>
          <a:lstStyle>
            <a:lvl1pPr>
              <a:defRPr sz="3200" b="1" baseline="0"/>
            </a:lvl1pPr>
          </a:lstStyle>
          <a:p>
            <a:r>
              <a:rPr lang="en-US"/>
              <a:t>CLICK TO ADD TITLE</a:t>
            </a:r>
          </a:p>
        </p:txBody>
      </p:sp>
      <p:sp>
        <p:nvSpPr>
          <p:cNvPr id="6" name="Slide Number Placeholder 5"/>
          <p:cNvSpPr>
            <a:spLocks noGrp="1"/>
          </p:cNvSpPr>
          <p:nvPr>
            <p:ph type="sldNum" sz="quarter" idx="12"/>
          </p:nvPr>
        </p:nvSpPr>
        <p:spPr>
          <a:xfrm>
            <a:off x="8944031" y="6377616"/>
            <a:ext cx="2743200" cy="365125"/>
          </a:xfrm>
        </p:spPr>
        <p:txBody>
          <a:bodyPr/>
          <a:lstStyle>
            <a:lvl1pPr>
              <a:defRPr>
                <a:solidFill>
                  <a:schemeClr val="bg1"/>
                </a:solidFill>
              </a:defRPr>
            </a:lvl1pPr>
          </a:lstStyle>
          <a:p>
            <a:fld id="{F9DDA7E5-8754-491C-B95F-AC5896F5D13C}" type="slidenum">
              <a:rPr lang="en-US" smtClean="0"/>
              <a:pPr/>
              <a:t>‹#›</a:t>
            </a:fld>
            <a:endParaRPr lang="en-US" dirty="0"/>
          </a:p>
        </p:txBody>
      </p:sp>
      <p:sp>
        <p:nvSpPr>
          <p:cNvPr id="8" name="Content Placeholder 2"/>
          <p:cNvSpPr>
            <a:spLocks noGrp="1"/>
          </p:cNvSpPr>
          <p:nvPr>
            <p:ph idx="1" hasCustomPrompt="1"/>
          </p:nvPr>
        </p:nvSpPr>
        <p:spPr>
          <a:xfrm>
            <a:off x="564775" y="1796473"/>
            <a:ext cx="10837862" cy="4351338"/>
          </a:xfrm>
        </p:spPr>
        <p:txBody>
          <a:bodyPr/>
          <a:lstStyle>
            <a:lvl1pPr>
              <a:defRPr/>
            </a:lvl1pPr>
          </a:lstStyle>
          <a:p>
            <a:r>
              <a:rPr lang="en-US"/>
              <a:t>Click to add text</a:t>
            </a:r>
          </a:p>
        </p:txBody>
      </p:sp>
    </p:spTree>
    <p:extLst>
      <p:ext uri="{BB962C8B-B14F-4D97-AF65-F5344CB8AC3E}">
        <p14:creationId xmlns:p14="http://schemas.microsoft.com/office/powerpoint/2010/main" val="3398563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77779" y="365125"/>
            <a:ext cx="10515600" cy="870117"/>
          </a:xfrm>
        </p:spPr>
        <p:txBody>
          <a:bodyPr anchor="b">
            <a:normAutofit/>
          </a:bodyPr>
          <a:lstStyle>
            <a:lvl1pPr>
              <a:defRPr sz="3200" b="1"/>
            </a:lvl1pPr>
          </a:lstStyle>
          <a:p>
            <a:r>
              <a:rPr lang="en-US"/>
              <a:t>CLICK TO ADD TITLE</a:t>
            </a:r>
          </a:p>
        </p:txBody>
      </p:sp>
      <p:sp>
        <p:nvSpPr>
          <p:cNvPr id="3" name="Content Placeholder 2"/>
          <p:cNvSpPr>
            <a:spLocks noGrp="1"/>
          </p:cNvSpPr>
          <p:nvPr>
            <p:ph sz="half" idx="1" hasCustomPrompt="1"/>
          </p:nvPr>
        </p:nvSpPr>
        <p:spPr>
          <a:xfrm>
            <a:off x="677779" y="1825625"/>
            <a:ext cx="5181600" cy="4351338"/>
          </a:xfrm>
        </p:spPr>
        <p:txBody>
          <a:bodyPr/>
          <a:lstStyle>
            <a:lvl1pPr>
              <a:defRPr/>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011779" y="1825625"/>
            <a:ext cx="5181600" cy="4351338"/>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8904952" y="6373097"/>
            <a:ext cx="2743200" cy="365125"/>
          </a:xfrm>
        </p:spPr>
        <p:txBody>
          <a:bodyPr/>
          <a:lstStyle>
            <a:lvl1pPr>
              <a:defRPr>
                <a:solidFill>
                  <a:schemeClr val="bg1"/>
                </a:solidFill>
              </a:defRPr>
            </a:lvl1pPr>
          </a:lstStyle>
          <a:p>
            <a:fld id="{F9DDA7E5-8754-491C-B95F-AC5896F5D13C}" type="slidenum">
              <a:rPr lang="en-US" smtClean="0"/>
              <a:pPr/>
              <a:t>‹#›</a:t>
            </a:fld>
            <a:endParaRPr lang="en-US" dirty="0"/>
          </a:p>
        </p:txBody>
      </p:sp>
    </p:spTree>
    <p:extLst>
      <p:ext uri="{BB962C8B-B14F-4D97-AF65-F5344CB8AC3E}">
        <p14:creationId xmlns:p14="http://schemas.microsoft.com/office/powerpoint/2010/main" val="38092969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4029" y="365125"/>
            <a:ext cx="10515600" cy="756009"/>
          </a:xfrm>
        </p:spPr>
        <p:txBody>
          <a:bodyPr anchor="b">
            <a:normAutofit/>
          </a:bodyPr>
          <a:lstStyle>
            <a:lvl1pPr>
              <a:defRPr sz="3200" b="1"/>
            </a:lvl1pPr>
          </a:lstStyle>
          <a:p>
            <a:r>
              <a:rPr lang="en-US"/>
              <a:t>CLICK TO ADD TITLE</a:t>
            </a:r>
          </a:p>
        </p:txBody>
      </p:sp>
      <p:sp>
        <p:nvSpPr>
          <p:cNvPr id="3" name="Text Placeholder 2"/>
          <p:cNvSpPr>
            <a:spLocks noGrp="1"/>
          </p:cNvSpPr>
          <p:nvPr>
            <p:ph type="body" idx="1" hasCustomPrompt="1"/>
          </p:nvPr>
        </p:nvSpPr>
        <p:spPr>
          <a:xfrm>
            <a:off x="474029" y="1681163"/>
            <a:ext cx="5157787"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add text</a:t>
            </a:r>
          </a:p>
        </p:txBody>
      </p:sp>
      <p:sp>
        <p:nvSpPr>
          <p:cNvPr id="4" name="Content Placeholder 3"/>
          <p:cNvSpPr>
            <a:spLocks noGrp="1"/>
          </p:cNvSpPr>
          <p:nvPr>
            <p:ph sz="half" idx="2"/>
          </p:nvPr>
        </p:nvSpPr>
        <p:spPr>
          <a:xfrm>
            <a:off x="47402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5806441" y="1681163"/>
            <a:ext cx="5183188"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add text</a:t>
            </a:r>
          </a:p>
        </p:txBody>
      </p:sp>
      <p:sp>
        <p:nvSpPr>
          <p:cNvPr id="6" name="Content Placeholder 5"/>
          <p:cNvSpPr>
            <a:spLocks noGrp="1"/>
          </p:cNvSpPr>
          <p:nvPr>
            <p:ph sz="quarter" idx="4"/>
          </p:nvPr>
        </p:nvSpPr>
        <p:spPr>
          <a:xfrm>
            <a:off x="580644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8902023" y="6374934"/>
            <a:ext cx="2743200" cy="365125"/>
          </a:xfrm>
        </p:spPr>
        <p:txBody>
          <a:bodyPr/>
          <a:lstStyle>
            <a:lvl1pPr>
              <a:defRPr>
                <a:solidFill>
                  <a:schemeClr val="bg1"/>
                </a:solidFill>
              </a:defRPr>
            </a:lvl1pPr>
          </a:lstStyle>
          <a:p>
            <a:fld id="{F9DDA7E5-8754-491C-B95F-AC5896F5D13C}" type="slidenum">
              <a:rPr lang="en-US" smtClean="0"/>
              <a:pPr/>
              <a:t>‹#›</a:t>
            </a:fld>
            <a:endParaRPr lang="en-US" dirty="0"/>
          </a:p>
        </p:txBody>
      </p:sp>
    </p:spTree>
    <p:extLst>
      <p:ext uri="{BB962C8B-B14F-4D97-AF65-F5344CB8AC3E}">
        <p14:creationId xmlns:p14="http://schemas.microsoft.com/office/powerpoint/2010/main" val="2568309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2065" y="457200"/>
            <a:ext cx="3932237" cy="1600200"/>
          </a:xfrm>
        </p:spPr>
        <p:txBody>
          <a:bodyPr anchor="b"/>
          <a:lstStyle>
            <a:lvl1pPr>
              <a:defRPr sz="3200" b="1"/>
            </a:lvl1pPr>
          </a:lstStyle>
          <a:p>
            <a:r>
              <a:rPr lang="en-US"/>
              <a:t>CLICK TO ADD TITLE</a:t>
            </a:r>
          </a:p>
        </p:txBody>
      </p:sp>
      <p:sp>
        <p:nvSpPr>
          <p:cNvPr id="3" name="Content Placeholder 2"/>
          <p:cNvSpPr>
            <a:spLocks noGrp="1"/>
          </p:cNvSpPr>
          <p:nvPr>
            <p:ph idx="1" hasCustomPrompt="1"/>
          </p:nvPr>
        </p:nvSpPr>
        <p:spPr>
          <a:xfrm>
            <a:off x="4885465"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hasCustomPrompt="1"/>
          </p:nvPr>
        </p:nvSpPr>
        <p:spPr>
          <a:xfrm>
            <a:off x="542065"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add text</a:t>
            </a:r>
          </a:p>
        </p:txBody>
      </p:sp>
      <p:sp>
        <p:nvSpPr>
          <p:cNvPr id="7" name="Slide Number Placeholder 6"/>
          <p:cNvSpPr>
            <a:spLocks noGrp="1"/>
          </p:cNvSpPr>
          <p:nvPr>
            <p:ph type="sldNum" sz="quarter" idx="12"/>
          </p:nvPr>
        </p:nvSpPr>
        <p:spPr>
          <a:xfrm>
            <a:off x="8908316" y="6377616"/>
            <a:ext cx="2743200" cy="365125"/>
          </a:xfrm>
        </p:spPr>
        <p:txBody>
          <a:bodyPr/>
          <a:lstStyle>
            <a:lvl1pPr>
              <a:defRPr>
                <a:solidFill>
                  <a:schemeClr val="bg1"/>
                </a:solidFill>
              </a:defRPr>
            </a:lvl1pPr>
          </a:lstStyle>
          <a:p>
            <a:fld id="{F9DDA7E5-8754-491C-B95F-AC5896F5D13C}" type="slidenum">
              <a:rPr lang="en-US" smtClean="0"/>
              <a:pPr/>
              <a:t>‹#›</a:t>
            </a:fld>
            <a:endParaRPr lang="en-US" dirty="0"/>
          </a:p>
        </p:txBody>
      </p:sp>
    </p:spTree>
    <p:extLst>
      <p:ext uri="{BB962C8B-B14F-4D97-AF65-F5344CB8AC3E}">
        <p14:creationId xmlns:p14="http://schemas.microsoft.com/office/powerpoint/2010/main" val="1789742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3336" y="457200"/>
            <a:ext cx="3932237" cy="1600200"/>
          </a:xfrm>
        </p:spPr>
        <p:txBody>
          <a:bodyPr anchor="b"/>
          <a:lstStyle>
            <a:lvl1pPr>
              <a:defRPr sz="3200" b="1"/>
            </a:lvl1pPr>
          </a:lstStyle>
          <a:p>
            <a:r>
              <a:rPr lang="en-US"/>
              <a:t>CLICK TO ADD TITLE</a:t>
            </a:r>
          </a:p>
        </p:txBody>
      </p:sp>
      <p:sp>
        <p:nvSpPr>
          <p:cNvPr id="3" name="Picture Placeholder 2"/>
          <p:cNvSpPr>
            <a:spLocks noGrp="1"/>
          </p:cNvSpPr>
          <p:nvPr>
            <p:ph type="pic" idx="1"/>
          </p:nvPr>
        </p:nvSpPr>
        <p:spPr>
          <a:xfrm>
            <a:off x="4906736"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hasCustomPrompt="1"/>
          </p:nvPr>
        </p:nvSpPr>
        <p:spPr>
          <a:xfrm>
            <a:off x="563336"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add text</a:t>
            </a:r>
          </a:p>
        </p:txBody>
      </p:sp>
      <p:sp>
        <p:nvSpPr>
          <p:cNvPr id="7" name="Slide Number Placeholder 6"/>
          <p:cNvSpPr>
            <a:spLocks noGrp="1"/>
          </p:cNvSpPr>
          <p:nvPr>
            <p:ph type="sldNum" sz="quarter" idx="12"/>
          </p:nvPr>
        </p:nvSpPr>
        <p:spPr>
          <a:xfrm>
            <a:off x="8908321" y="6377616"/>
            <a:ext cx="2743200" cy="365125"/>
          </a:xfrm>
        </p:spPr>
        <p:txBody>
          <a:bodyPr/>
          <a:lstStyle>
            <a:lvl1pPr>
              <a:defRPr>
                <a:solidFill>
                  <a:schemeClr val="bg1"/>
                </a:solidFill>
              </a:defRPr>
            </a:lvl1pPr>
          </a:lstStyle>
          <a:p>
            <a:fld id="{F9DDA7E5-8754-491C-B95F-AC5896F5D13C}" type="slidenum">
              <a:rPr lang="en-US" smtClean="0"/>
              <a:pPr/>
              <a:t>‹#›</a:t>
            </a:fld>
            <a:endParaRPr lang="en-US" dirty="0"/>
          </a:p>
        </p:txBody>
      </p:sp>
    </p:spTree>
    <p:extLst>
      <p:ext uri="{BB962C8B-B14F-4D97-AF65-F5344CB8AC3E}">
        <p14:creationId xmlns:p14="http://schemas.microsoft.com/office/powerpoint/2010/main" val="912453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abov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63336" y="457200"/>
            <a:ext cx="10515600" cy="754912"/>
          </a:xfrm>
        </p:spPr>
        <p:txBody>
          <a:bodyPr anchor="b"/>
          <a:lstStyle>
            <a:lvl1pPr algn="ctr">
              <a:defRPr sz="3200" b="1"/>
            </a:lvl1pPr>
          </a:lstStyle>
          <a:p>
            <a:r>
              <a:rPr lang="en-US"/>
              <a:t>CLICK TO ADD TITLE</a:t>
            </a:r>
          </a:p>
        </p:txBody>
      </p:sp>
      <p:sp>
        <p:nvSpPr>
          <p:cNvPr id="3" name="Picture Placeholder 2"/>
          <p:cNvSpPr>
            <a:spLocks noGrp="1"/>
          </p:cNvSpPr>
          <p:nvPr>
            <p:ph type="pic" idx="1"/>
          </p:nvPr>
        </p:nvSpPr>
        <p:spPr>
          <a:xfrm>
            <a:off x="2735036" y="2307265"/>
            <a:ext cx="6172200" cy="380645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hasCustomPrompt="1"/>
          </p:nvPr>
        </p:nvSpPr>
        <p:spPr>
          <a:xfrm>
            <a:off x="563336" y="1212112"/>
            <a:ext cx="10515600" cy="664535"/>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add text</a:t>
            </a:r>
          </a:p>
        </p:txBody>
      </p:sp>
      <p:sp>
        <p:nvSpPr>
          <p:cNvPr id="7" name="Slide Number Placeholder 6"/>
          <p:cNvSpPr>
            <a:spLocks noGrp="1"/>
          </p:cNvSpPr>
          <p:nvPr>
            <p:ph type="sldNum" sz="quarter" idx="12"/>
          </p:nvPr>
        </p:nvSpPr>
        <p:spPr>
          <a:xfrm>
            <a:off x="8908321" y="6366983"/>
            <a:ext cx="2743200" cy="365125"/>
          </a:xfrm>
        </p:spPr>
        <p:txBody>
          <a:bodyPr/>
          <a:lstStyle>
            <a:lvl1pPr>
              <a:defRPr>
                <a:solidFill>
                  <a:schemeClr val="bg1"/>
                </a:solidFill>
              </a:defRPr>
            </a:lvl1pPr>
          </a:lstStyle>
          <a:p>
            <a:fld id="{F9DDA7E5-8754-491C-B95F-AC5896F5D13C}" type="slidenum">
              <a:rPr lang="en-US" smtClean="0"/>
              <a:pPr/>
              <a:t>‹#›</a:t>
            </a:fld>
            <a:endParaRPr lang="en-US" dirty="0"/>
          </a:p>
        </p:txBody>
      </p:sp>
    </p:spTree>
    <p:extLst>
      <p:ext uri="{BB962C8B-B14F-4D97-AF65-F5344CB8AC3E}">
        <p14:creationId xmlns:p14="http://schemas.microsoft.com/office/powerpoint/2010/main" val="776011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belo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601" y="5794633"/>
            <a:ext cx="10515600" cy="754912"/>
          </a:xfrm>
        </p:spPr>
        <p:txBody>
          <a:bodyPr anchor="b"/>
          <a:lstStyle>
            <a:lvl1pPr algn="ctr">
              <a:defRPr sz="3200" b="1"/>
            </a:lvl1pPr>
          </a:lstStyle>
          <a:p>
            <a:r>
              <a:rPr lang="en-US"/>
              <a:t>CLICK TO ADD TITLE</a:t>
            </a:r>
          </a:p>
        </p:txBody>
      </p:sp>
      <p:sp>
        <p:nvSpPr>
          <p:cNvPr id="3" name="Picture Placeholder 2"/>
          <p:cNvSpPr>
            <a:spLocks noGrp="1"/>
          </p:cNvSpPr>
          <p:nvPr>
            <p:ph type="pic" idx="1"/>
          </p:nvPr>
        </p:nvSpPr>
        <p:spPr>
          <a:xfrm>
            <a:off x="1754372" y="701748"/>
            <a:ext cx="8527312" cy="471022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7" name="Slide Number Placeholder 6"/>
          <p:cNvSpPr>
            <a:spLocks noGrp="1"/>
          </p:cNvSpPr>
          <p:nvPr>
            <p:ph type="sldNum" sz="quarter" idx="12"/>
          </p:nvPr>
        </p:nvSpPr>
        <p:spPr>
          <a:xfrm>
            <a:off x="8929587" y="6366983"/>
            <a:ext cx="2743200" cy="365125"/>
          </a:xfrm>
        </p:spPr>
        <p:txBody>
          <a:bodyPr/>
          <a:lstStyle>
            <a:lvl1pPr>
              <a:defRPr>
                <a:solidFill>
                  <a:schemeClr val="bg1"/>
                </a:solidFill>
              </a:defRPr>
            </a:lvl1pPr>
          </a:lstStyle>
          <a:p>
            <a:fld id="{F9DDA7E5-8754-491C-B95F-AC5896F5D13C}" type="slidenum">
              <a:rPr lang="en-US" smtClean="0"/>
              <a:pPr/>
              <a:t>‹#›</a:t>
            </a:fld>
            <a:endParaRPr lang="en-US" dirty="0"/>
          </a:p>
        </p:txBody>
      </p:sp>
    </p:spTree>
    <p:extLst>
      <p:ext uri="{BB962C8B-B14F-4D97-AF65-F5344CB8AC3E}">
        <p14:creationId xmlns:p14="http://schemas.microsoft.com/office/powerpoint/2010/main" val="2001181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DDA7E5-8754-491C-B95F-AC5896F5D13C}" type="slidenum">
              <a:rPr lang="en-US" smtClean="0"/>
              <a:t>‹#›</a:t>
            </a:fld>
            <a:endParaRPr lang="en-US" dirty="0"/>
          </a:p>
        </p:txBody>
      </p:sp>
    </p:spTree>
    <p:extLst>
      <p:ext uri="{BB962C8B-B14F-4D97-AF65-F5344CB8AC3E}">
        <p14:creationId xmlns:p14="http://schemas.microsoft.com/office/powerpoint/2010/main" val="4023382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6" r:id="rId6"/>
    <p:sldLayoutId id="2147483657" r:id="rId7"/>
    <p:sldLayoutId id="2147483662" r:id="rId8"/>
    <p:sldLayoutId id="2147483663" r:id="rId9"/>
    <p:sldLayoutId id="2147483654" r:id="rId10"/>
    <p:sldLayoutId id="2147483660" r:id="rId11"/>
    <p:sldLayoutId id="2147483661" r:id="rId12"/>
    <p:sldLayoutId id="2147483659" r:id="rId13"/>
  </p:sldLayoutIdLst>
  <p:hf hdr="0" ftr="0" dt="0"/>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tdhca.texas.gov/aybr-applying-funding"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hyperlink" Target="https://www.tdhca.texas.gov/help-for-texan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www.tdhca.texas.gov/programs/single-family-programs"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14.jpeg"/><Relationship Id="rId4" Type="http://schemas.openxmlformats.org/officeDocument/2006/relationships/hyperlink" Target="mailto:HTF@tdhca.Texas.gov" TargetMode="Externa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70070" y="1366917"/>
            <a:ext cx="5533698" cy="2387600"/>
          </a:xfrm>
        </p:spPr>
        <p:txBody>
          <a:bodyPr/>
          <a:lstStyle/>
          <a:p>
            <a:r>
              <a:rPr lang="en-US" dirty="0"/>
              <a:t>Amy Young Barrier Removal Program Overview</a:t>
            </a:r>
          </a:p>
        </p:txBody>
      </p:sp>
      <p:sp>
        <p:nvSpPr>
          <p:cNvPr id="3" name="Subtitle 2"/>
          <p:cNvSpPr>
            <a:spLocks noGrp="1"/>
          </p:cNvSpPr>
          <p:nvPr>
            <p:ph type="subTitle" idx="1"/>
          </p:nvPr>
        </p:nvSpPr>
        <p:spPr>
          <a:xfrm>
            <a:off x="6270070" y="4215425"/>
            <a:ext cx="4566746" cy="512762"/>
          </a:xfrm>
        </p:spPr>
        <p:txBody>
          <a:bodyPr/>
          <a:lstStyle/>
          <a:p>
            <a:r>
              <a:rPr lang="en-US" dirty="0"/>
              <a:t>April 29, 2026</a:t>
            </a:r>
          </a:p>
        </p:txBody>
      </p:sp>
    </p:spTree>
    <p:extLst>
      <p:ext uri="{BB962C8B-B14F-4D97-AF65-F5344CB8AC3E}">
        <p14:creationId xmlns:p14="http://schemas.microsoft.com/office/powerpoint/2010/main" val="3709560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6979A-7F53-5676-1E8D-2C30B5805EFB}"/>
              </a:ext>
            </a:extLst>
          </p:cNvPr>
          <p:cNvSpPr>
            <a:spLocks noGrp="1"/>
          </p:cNvSpPr>
          <p:nvPr>
            <p:ph type="title"/>
          </p:nvPr>
        </p:nvSpPr>
        <p:spPr/>
        <p:txBody>
          <a:bodyPr/>
          <a:lstStyle/>
          <a:p>
            <a:r>
              <a:rPr lang="en-US" dirty="0"/>
              <a:t>Age Distribution of Program Participants	</a:t>
            </a:r>
          </a:p>
        </p:txBody>
      </p:sp>
      <p:sp>
        <p:nvSpPr>
          <p:cNvPr id="4" name="Text Placeholder 3">
            <a:extLst>
              <a:ext uri="{FF2B5EF4-FFF2-40B4-BE49-F238E27FC236}">
                <a16:creationId xmlns:a16="http://schemas.microsoft.com/office/drawing/2014/main" id="{A228CEF5-7554-441B-244C-927D09D027EC}"/>
              </a:ext>
            </a:extLst>
          </p:cNvPr>
          <p:cNvSpPr>
            <a:spLocks noGrp="1"/>
          </p:cNvSpPr>
          <p:nvPr>
            <p:ph type="body" sz="half" idx="2"/>
          </p:nvPr>
        </p:nvSpPr>
        <p:spPr/>
        <p:txBody>
          <a:bodyPr/>
          <a:lstStyle/>
          <a:p>
            <a:r>
              <a:rPr lang="en-US" dirty="0"/>
              <a:t>Most program participants are older adults which reflect higher accessibility needs due to aging.</a:t>
            </a:r>
          </a:p>
        </p:txBody>
      </p:sp>
      <p:sp>
        <p:nvSpPr>
          <p:cNvPr id="5" name="Slide Number Placeholder 4">
            <a:extLst>
              <a:ext uri="{FF2B5EF4-FFF2-40B4-BE49-F238E27FC236}">
                <a16:creationId xmlns:a16="http://schemas.microsoft.com/office/drawing/2014/main" id="{1C34FDE3-3C0D-7264-89D1-C1153B97402B}"/>
              </a:ext>
            </a:extLst>
          </p:cNvPr>
          <p:cNvSpPr>
            <a:spLocks noGrp="1"/>
          </p:cNvSpPr>
          <p:nvPr>
            <p:ph type="sldNum" sz="quarter" idx="12"/>
          </p:nvPr>
        </p:nvSpPr>
        <p:spPr/>
        <p:txBody>
          <a:bodyPr/>
          <a:lstStyle/>
          <a:p>
            <a:fld id="{F9DDA7E5-8754-491C-B95F-AC5896F5D13C}" type="slidenum">
              <a:rPr lang="en-US" smtClean="0"/>
              <a:pPr/>
              <a:t>10</a:t>
            </a:fld>
            <a:endParaRPr lang="en-US" dirty="0"/>
          </a:p>
        </p:txBody>
      </p:sp>
      <p:graphicFrame>
        <p:nvGraphicFramePr>
          <p:cNvPr id="6" name="Content Placeholder 5">
            <a:extLst>
              <a:ext uri="{FF2B5EF4-FFF2-40B4-BE49-F238E27FC236}">
                <a16:creationId xmlns:a16="http://schemas.microsoft.com/office/drawing/2014/main" id="{982152FC-B9E2-204E-E8A4-EB86F88599BC}"/>
              </a:ext>
            </a:extLst>
          </p:cNvPr>
          <p:cNvGraphicFramePr>
            <a:graphicFrameLocks noGrp="1"/>
          </p:cNvGraphicFramePr>
          <p:nvPr>
            <p:ph idx="1"/>
          </p:nvPr>
        </p:nvGraphicFramePr>
        <p:xfrm>
          <a:off x="4884738" y="987425"/>
          <a:ext cx="6172200" cy="48736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5381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0288C6B4-AFC3-407F-A595-EFFD38D4CC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2" name="Freeform: Shape 21">
            <a:extLst>
              <a:ext uri="{FF2B5EF4-FFF2-40B4-BE49-F238E27FC236}">
                <a16:creationId xmlns:a16="http://schemas.microsoft.com/office/drawing/2014/main" id="{CF236821-17FE-429B-8D2C-08E13A64EA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24" name="Freeform: Shape 23">
            <a:extLst>
              <a:ext uri="{FF2B5EF4-FFF2-40B4-BE49-F238E27FC236}">
                <a16:creationId xmlns:a16="http://schemas.microsoft.com/office/drawing/2014/main" id="{C0BDBCD2-E081-43AB-9119-C55465E59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itle 11">
            <a:extLst>
              <a:ext uri="{FF2B5EF4-FFF2-40B4-BE49-F238E27FC236}">
                <a16:creationId xmlns:a16="http://schemas.microsoft.com/office/drawing/2014/main" id="{2F687CA6-622B-2FCA-42BA-1023AC43D94C}"/>
              </a:ext>
            </a:extLst>
          </p:cNvPr>
          <p:cNvSpPr>
            <a:spLocks noGrp="1"/>
          </p:cNvSpPr>
          <p:nvPr>
            <p:ph type="title"/>
          </p:nvPr>
        </p:nvSpPr>
        <p:spPr>
          <a:xfrm>
            <a:off x="371094" y="1161288"/>
            <a:ext cx="3438144" cy="1239012"/>
          </a:xfrm>
        </p:spPr>
        <p:txBody>
          <a:bodyPr vert="horz" lIns="91440" tIns="45720" rIns="91440" bIns="45720" rtlCol="0" anchor="ctr">
            <a:normAutofit/>
          </a:bodyPr>
          <a:lstStyle/>
          <a:p>
            <a:r>
              <a:rPr lang="en-US" sz="2800" kern="1200" dirty="0">
                <a:solidFill>
                  <a:schemeClr val="tx1"/>
                </a:solidFill>
                <a:latin typeface="+mj-lt"/>
                <a:ea typeface="+mj-ea"/>
                <a:cs typeface="+mj-cs"/>
              </a:rPr>
              <a:t>Geographic Coverage</a:t>
            </a:r>
          </a:p>
        </p:txBody>
      </p:sp>
      <p:sp>
        <p:nvSpPr>
          <p:cNvPr id="26" name="Rectangle 25">
            <a:extLst>
              <a:ext uri="{FF2B5EF4-FFF2-40B4-BE49-F238E27FC236}">
                <a16:creationId xmlns:a16="http://schemas.microsoft.com/office/drawing/2014/main" id="{98E79BE4-34FE-485A-98A5-92CE8F7C47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426546"/>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28" name="Rectangle 27">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893" y="2443480"/>
            <a:ext cx="33832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 Placeholder 13">
            <a:extLst>
              <a:ext uri="{FF2B5EF4-FFF2-40B4-BE49-F238E27FC236}">
                <a16:creationId xmlns:a16="http://schemas.microsoft.com/office/drawing/2014/main" id="{E69E07F8-ED48-01AD-215A-33D6EE2B3C5D}"/>
              </a:ext>
            </a:extLst>
          </p:cNvPr>
          <p:cNvSpPr>
            <a:spLocks noGrp="1"/>
          </p:cNvSpPr>
          <p:nvPr>
            <p:ph type="body" sz="half" idx="2"/>
          </p:nvPr>
        </p:nvSpPr>
        <p:spPr>
          <a:xfrm>
            <a:off x="371094" y="2718054"/>
            <a:ext cx="3438906" cy="3207258"/>
          </a:xfrm>
        </p:spPr>
        <p:txBody>
          <a:bodyPr vert="horz" lIns="91440" tIns="45720" rIns="91440" bIns="45720" rtlCol="0" anchor="t">
            <a:noAutofit/>
          </a:bodyPr>
          <a:lstStyle/>
          <a:p>
            <a:pPr indent="-228600">
              <a:buFont typeface="Arial" panose="020B0604020202020204" pitchFamily="34" charset="0"/>
              <a:buChar char="•"/>
            </a:pPr>
            <a:r>
              <a:rPr lang="en-US" sz="2400" dirty="0"/>
              <a:t>2019: AYBR Administrators serve 28 counties</a:t>
            </a:r>
          </a:p>
          <a:p>
            <a:pPr indent="-228600">
              <a:buFont typeface="Arial" panose="020B0604020202020204" pitchFamily="34" charset="0"/>
              <a:buChar char="•"/>
            </a:pPr>
            <a:endParaRPr lang="en-US" sz="2400" dirty="0"/>
          </a:p>
          <a:p>
            <a:pPr indent="-228600">
              <a:buFont typeface="Arial" panose="020B0604020202020204" pitchFamily="34" charset="0"/>
              <a:buChar char="•"/>
            </a:pPr>
            <a:r>
              <a:rPr lang="en-US" sz="2400" dirty="0"/>
              <a:t>2021: Coverage increased to 84 counties</a:t>
            </a:r>
          </a:p>
          <a:p>
            <a:pPr indent="-228600">
              <a:buFont typeface="Arial" panose="020B0604020202020204" pitchFamily="34" charset="0"/>
              <a:buChar char="•"/>
            </a:pPr>
            <a:endParaRPr lang="en-US" sz="2400" dirty="0"/>
          </a:p>
          <a:p>
            <a:pPr indent="-228600">
              <a:buFont typeface="Arial" panose="020B0604020202020204" pitchFamily="34" charset="0"/>
              <a:buChar char="•"/>
            </a:pPr>
            <a:r>
              <a:rPr lang="en-US" sz="2400" dirty="0"/>
              <a:t>2026: Current coverage is 108 counties </a:t>
            </a:r>
          </a:p>
        </p:txBody>
      </p:sp>
      <p:pic>
        <p:nvPicPr>
          <p:cNvPr id="15" name="Picture Placeholder 14">
            <a:extLst>
              <a:ext uri="{FF2B5EF4-FFF2-40B4-BE49-F238E27FC236}">
                <a16:creationId xmlns:a16="http://schemas.microsoft.com/office/drawing/2014/main" id="{077518DA-6D27-16B5-F445-172FFDDA85AA}"/>
              </a:ext>
            </a:extLst>
          </p:cNvPr>
          <p:cNvPicPr>
            <a:picLocks noGrp="1" noChangeAspect="1"/>
          </p:cNvPicPr>
          <p:nvPr>
            <p:ph type="pic" idx="1"/>
          </p:nvPr>
        </p:nvPicPr>
        <p:blipFill>
          <a:blip r:embed="rId3"/>
          <a:srcRect l="13219" r="13219"/>
          <a:stretch>
            <a:fillRect/>
          </a:stretch>
        </p:blipFill>
        <p:spPr>
          <a:xfrm>
            <a:off x="5016329" y="841248"/>
            <a:ext cx="6691717" cy="5276088"/>
          </a:xfrm>
          <a:prstGeom prst="rect">
            <a:avLst/>
          </a:prstGeom>
        </p:spPr>
      </p:pic>
    </p:spTree>
    <p:extLst>
      <p:ext uri="{BB962C8B-B14F-4D97-AF65-F5344CB8AC3E}">
        <p14:creationId xmlns:p14="http://schemas.microsoft.com/office/powerpoint/2010/main" val="2603898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BBF24-54A0-A2DA-DE24-596C4589C7E8}"/>
              </a:ext>
            </a:extLst>
          </p:cNvPr>
          <p:cNvSpPr>
            <a:spLocks noGrp="1"/>
          </p:cNvSpPr>
          <p:nvPr>
            <p:ph type="title"/>
          </p:nvPr>
        </p:nvSpPr>
        <p:spPr/>
        <p:txBody>
          <a:bodyPr/>
          <a:lstStyle/>
          <a:p>
            <a:r>
              <a:rPr lang="en-US" dirty="0"/>
              <a:t>How do organizations become Administrators?</a:t>
            </a:r>
          </a:p>
        </p:txBody>
      </p:sp>
      <p:sp>
        <p:nvSpPr>
          <p:cNvPr id="5" name="Slide Number Placeholder 4">
            <a:extLst>
              <a:ext uri="{FF2B5EF4-FFF2-40B4-BE49-F238E27FC236}">
                <a16:creationId xmlns:a16="http://schemas.microsoft.com/office/drawing/2014/main" id="{D0E0A422-D8B8-E891-4909-16A9AECE059F}"/>
              </a:ext>
            </a:extLst>
          </p:cNvPr>
          <p:cNvSpPr>
            <a:spLocks noGrp="1"/>
          </p:cNvSpPr>
          <p:nvPr>
            <p:ph type="sldNum" sz="quarter" idx="12"/>
          </p:nvPr>
        </p:nvSpPr>
        <p:spPr/>
        <p:txBody>
          <a:bodyPr/>
          <a:lstStyle/>
          <a:p>
            <a:fld id="{F9DDA7E5-8754-491C-B95F-AC5896F5D13C}" type="slidenum">
              <a:rPr lang="en-US" smtClean="0"/>
              <a:pPr/>
              <a:t>12</a:t>
            </a:fld>
            <a:endParaRPr lang="en-US" dirty="0"/>
          </a:p>
        </p:txBody>
      </p:sp>
      <p:sp>
        <p:nvSpPr>
          <p:cNvPr id="4" name="Text Placeholder 3">
            <a:extLst>
              <a:ext uri="{FF2B5EF4-FFF2-40B4-BE49-F238E27FC236}">
                <a16:creationId xmlns:a16="http://schemas.microsoft.com/office/drawing/2014/main" id="{29040F68-E6BF-79C0-C4DF-5CAB2CDB6785}"/>
              </a:ext>
            </a:extLst>
          </p:cNvPr>
          <p:cNvSpPr>
            <a:spLocks noGrp="1"/>
          </p:cNvSpPr>
          <p:nvPr>
            <p:ph idx="1"/>
          </p:nvPr>
        </p:nvSpPr>
        <p:spPr/>
        <p:txBody>
          <a:bodyPr>
            <a:normAutofit fontScale="77500" lnSpcReduction="20000"/>
          </a:bodyPr>
          <a:lstStyle/>
          <a:p>
            <a:r>
              <a:rPr lang="en-US" dirty="0"/>
              <a:t>Eligible organizations are non-profit organizations and units of local government (excluding HOME Participating Jurisdictions)</a:t>
            </a:r>
          </a:p>
          <a:p>
            <a:endParaRPr lang="en-US" dirty="0"/>
          </a:p>
          <a:p>
            <a:r>
              <a:rPr lang="en-US" dirty="0"/>
              <a:t>Organizations may apply for a Reservation Agreement at any time under the open application cycle</a:t>
            </a:r>
          </a:p>
          <a:p>
            <a:endParaRPr lang="en-US" dirty="0"/>
          </a:p>
          <a:p>
            <a:r>
              <a:rPr lang="en-US" dirty="0"/>
              <a:t>TDHCA’s SFHP Production Coordinator will assist organizations through the application and contracting process</a:t>
            </a:r>
          </a:p>
          <a:p>
            <a:endParaRPr lang="en-US" dirty="0"/>
          </a:p>
          <a:p>
            <a:r>
              <a:rPr lang="en-US" dirty="0"/>
              <a:t>A Program Specialist is assigned to each organization after contracting to provide technical support</a:t>
            </a:r>
          </a:p>
          <a:p>
            <a:pPr marL="0" indent="0">
              <a:buNone/>
            </a:pPr>
            <a:endParaRPr lang="en-US" dirty="0"/>
          </a:p>
          <a:p>
            <a:r>
              <a:rPr lang="en-US" dirty="0"/>
              <a:t>The application is found online at </a:t>
            </a:r>
            <a:r>
              <a:rPr lang="en-US" dirty="0">
                <a:hlinkClick r:id="rId3"/>
              </a:rPr>
              <a:t>https://www.tdhca.texas.gov/aybr-applying-funding</a:t>
            </a:r>
            <a:r>
              <a:rPr lang="en-US" dirty="0"/>
              <a:t> </a:t>
            </a:r>
          </a:p>
        </p:txBody>
      </p:sp>
    </p:spTree>
    <p:extLst>
      <p:ext uri="{BB962C8B-B14F-4D97-AF65-F5344CB8AC3E}">
        <p14:creationId xmlns:p14="http://schemas.microsoft.com/office/powerpoint/2010/main" val="200029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3C553-0521-D84C-B92C-082743403894}"/>
              </a:ext>
            </a:extLst>
          </p:cNvPr>
          <p:cNvSpPr>
            <a:spLocks noGrp="1"/>
          </p:cNvSpPr>
          <p:nvPr>
            <p:ph type="title"/>
          </p:nvPr>
        </p:nvSpPr>
        <p:spPr/>
        <p:txBody>
          <a:bodyPr/>
          <a:lstStyle/>
          <a:p>
            <a:r>
              <a:rPr lang="en-US" dirty="0"/>
              <a:t>How do families find help through AYBR? </a:t>
            </a:r>
          </a:p>
        </p:txBody>
      </p:sp>
      <p:pic>
        <p:nvPicPr>
          <p:cNvPr id="7" name="Content Placeholder 6">
            <a:extLst>
              <a:ext uri="{FF2B5EF4-FFF2-40B4-BE49-F238E27FC236}">
                <a16:creationId xmlns:a16="http://schemas.microsoft.com/office/drawing/2014/main" id="{3B005EAD-3470-CA7C-3083-22F83261CBE4}"/>
              </a:ext>
            </a:extLst>
          </p:cNvPr>
          <p:cNvPicPr>
            <a:picLocks noGrp="1" noChangeAspect="1"/>
          </p:cNvPicPr>
          <p:nvPr>
            <p:ph idx="1"/>
          </p:nvPr>
        </p:nvPicPr>
        <p:blipFill>
          <a:blip r:embed="rId3"/>
          <a:stretch>
            <a:fillRect/>
          </a:stretch>
        </p:blipFill>
        <p:spPr>
          <a:xfrm>
            <a:off x="5888027" y="457200"/>
            <a:ext cx="5064827" cy="6146859"/>
          </a:xfrm>
          <a:prstGeom prst="rect">
            <a:avLst/>
          </a:prstGeom>
        </p:spPr>
      </p:pic>
      <p:sp>
        <p:nvSpPr>
          <p:cNvPr id="4" name="Text Placeholder 3">
            <a:extLst>
              <a:ext uri="{FF2B5EF4-FFF2-40B4-BE49-F238E27FC236}">
                <a16:creationId xmlns:a16="http://schemas.microsoft.com/office/drawing/2014/main" id="{728D4655-3BE3-4952-C09E-057F8D797716}"/>
              </a:ext>
            </a:extLst>
          </p:cNvPr>
          <p:cNvSpPr>
            <a:spLocks noGrp="1"/>
          </p:cNvSpPr>
          <p:nvPr>
            <p:ph type="body" sz="half" idx="2"/>
          </p:nvPr>
        </p:nvSpPr>
        <p:spPr/>
        <p:txBody>
          <a:bodyPr>
            <a:normAutofit/>
          </a:bodyPr>
          <a:lstStyle/>
          <a:p>
            <a:r>
              <a:rPr lang="en-US" sz="2000" dirty="0"/>
              <a:t>TDHCA’s Housing Resource Center maintains TDHCA’s Help for Texans tool.</a:t>
            </a:r>
          </a:p>
          <a:p>
            <a:r>
              <a:rPr lang="en-US" sz="2000" dirty="0"/>
              <a:t>Households may search for the type of help they need, alongside their county to find an AYBR Administrator.</a:t>
            </a:r>
          </a:p>
          <a:p>
            <a:r>
              <a:rPr lang="en-US" sz="2000" dirty="0"/>
              <a:t>Help for Texans is available at </a:t>
            </a:r>
            <a:r>
              <a:rPr lang="en-US" sz="2000" dirty="0">
                <a:hlinkClick r:id="rId4"/>
              </a:rPr>
              <a:t>https://www.tdhca.texas.gov/help-for-texans</a:t>
            </a:r>
            <a:r>
              <a:rPr lang="en-US" sz="2000" dirty="0"/>
              <a:t> </a:t>
            </a:r>
          </a:p>
        </p:txBody>
      </p:sp>
      <p:sp>
        <p:nvSpPr>
          <p:cNvPr id="5" name="Slide Number Placeholder 4">
            <a:extLst>
              <a:ext uri="{FF2B5EF4-FFF2-40B4-BE49-F238E27FC236}">
                <a16:creationId xmlns:a16="http://schemas.microsoft.com/office/drawing/2014/main" id="{D415A51B-398E-05B0-F841-8EB1E4BAF87F}"/>
              </a:ext>
            </a:extLst>
          </p:cNvPr>
          <p:cNvSpPr>
            <a:spLocks noGrp="1"/>
          </p:cNvSpPr>
          <p:nvPr>
            <p:ph type="sldNum" sz="quarter" idx="12"/>
          </p:nvPr>
        </p:nvSpPr>
        <p:spPr/>
        <p:txBody>
          <a:bodyPr/>
          <a:lstStyle/>
          <a:p>
            <a:fld id="{F9DDA7E5-8754-491C-B95F-AC5896F5D13C}" type="slidenum">
              <a:rPr lang="en-US" smtClean="0"/>
              <a:pPr/>
              <a:t>13</a:t>
            </a:fld>
            <a:endParaRPr lang="en-US" dirty="0"/>
          </a:p>
        </p:txBody>
      </p:sp>
    </p:spTree>
    <p:extLst>
      <p:ext uri="{BB962C8B-B14F-4D97-AF65-F5344CB8AC3E}">
        <p14:creationId xmlns:p14="http://schemas.microsoft.com/office/powerpoint/2010/main" val="3349157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From Barriers to Accessibility</a:t>
            </a:r>
          </a:p>
        </p:txBody>
      </p:sp>
      <p:sp>
        <p:nvSpPr>
          <p:cNvPr id="3" name="Text Placeholder 2"/>
          <p:cNvSpPr>
            <a:spLocks noGrp="1"/>
          </p:cNvSpPr>
          <p:nvPr>
            <p:ph type="body" idx="1"/>
          </p:nvPr>
        </p:nvSpPr>
        <p:spPr>
          <a:xfrm>
            <a:off x="474029" y="1164309"/>
            <a:ext cx="5157787" cy="455131"/>
          </a:xfrm>
        </p:spPr>
        <p:txBody>
          <a:bodyPr>
            <a:normAutofit/>
          </a:bodyPr>
          <a:lstStyle/>
          <a:p>
            <a:pPr algn="ctr"/>
            <a:r>
              <a:rPr lang="en-US" dirty="0"/>
              <a:t>Before</a:t>
            </a:r>
          </a:p>
        </p:txBody>
      </p:sp>
      <p:sp>
        <p:nvSpPr>
          <p:cNvPr id="5" name="Text Placeholder 4"/>
          <p:cNvSpPr>
            <a:spLocks noGrp="1"/>
          </p:cNvSpPr>
          <p:nvPr>
            <p:ph type="body" sz="quarter" idx="3"/>
          </p:nvPr>
        </p:nvSpPr>
        <p:spPr>
          <a:xfrm>
            <a:off x="6003650" y="1164309"/>
            <a:ext cx="5183188" cy="455132"/>
          </a:xfrm>
        </p:spPr>
        <p:txBody>
          <a:bodyPr>
            <a:normAutofit/>
          </a:bodyPr>
          <a:lstStyle/>
          <a:p>
            <a:pPr algn="ctr"/>
            <a:r>
              <a:rPr lang="en-US" dirty="0"/>
              <a:t>After</a:t>
            </a:r>
          </a:p>
        </p:txBody>
      </p:sp>
      <p:pic>
        <p:nvPicPr>
          <p:cNvPr id="10" name="Content Placeholder 7">
            <a:extLst>
              <a:ext uri="{FF2B5EF4-FFF2-40B4-BE49-F238E27FC236}">
                <a16:creationId xmlns:a16="http://schemas.microsoft.com/office/drawing/2014/main" id="{DBA6D245-D482-A818-9AD3-E0EAB504BF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532678" y="2253518"/>
            <a:ext cx="4727232" cy="3545424"/>
          </a:xfrm>
          <a:prstGeom prst="rect">
            <a:avLst/>
          </a:prstGeom>
        </p:spPr>
      </p:pic>
      <p:pic>
        <p:nvPicPr>
          <p:cNvPr id="13" name="Content Placeholder 7">
            <a:extLst>
              <a:ext uri="{FF2B5EF4-FFF2-40B4-BE49-F238E27FC236}">
                <a16:creationId xmlns:a16="http://schemas.microsoft.com/office/drawing/2014/main" id="{2477DDBB-113B-CA40-C844-F100C420F7D4}"/>
              </a:ext>
            </a:extLst>
          </p:cNvPr>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rot="5400000">
            <a:off x="1140209" y="2253519"/>
            <a:ext cx="4727232" cy="3545424"/>
          </a:xfrm>
        </p:spPr>
      </p:pic>
      <p:sp>
        <p:nvSpPr>
          <p:cNvPr id="4" name="Slide Number Placeholder 4">
            <a:extLst>
              <a:ext uri="{FF2B5EF4-FFF2-40B4-BE49-F238E27FC236}">
                <a16:creationId xmlns:a16="http://schemas.microsoft.com/office/drawing/2014/main" id="{03F42103-0B93-7CD0-8F71-DA5A5ADD11FF}"/>
              </a:ext>
            </a:extLst>
          </p:cNvPr>
          <p:cNvSpPr>
            <a:spLocks noGrp="1"/>
          </p:cNvSpPr>
          <p:nvPr>
            <p:ph type="sldNum" sz="quarter" idx="12"/>
          </p:nvPr>
        </p:nvSpPr>
        <p:spPr>
          <a:xfrm>
            <a:off x="8908316" y="6377616"/>
            <a:ext cx="2743200" cy="365125"/>
          </a:xfrm>
        </p:spPr>
        <p:txBody>
          <a:bodyPr/>
          <a:lstStyle/>
          <a:p>
            <a:fld id="{F9DDA7E5-8754-491C-B95F-AC5896F5D13C}" type="slidenum">
              <a:rPr lang="en-US" smtClean="0"/>
              <a:pPr/>
              <a:t>14</a:t>
            </a:fld>
            <a:endParaRPr lang="en-US" dirty="0"/>
          </a:p>
        </p:txBody>
      </p:sp>
    </p:spTree>
    <p:extLst>
      <p:ext uri="{BB962C8B-B14F-4D97-AF65-F5344CB8AC3E}">
        <p14:creationId xmlns:p14="http://schemas.microsoft.com/office/powerpoint/2010/main" val="2002225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029" y="442616"/>
            <a:ext cx="10515600" cy="781839"/>
          </a:xfrm>
        </p:spPr>
        <p:txBody>
          <a:bodyPr>
            <a:normAutofit/>
          </a:bodyPr>
          <a:lstStyle/>
          <a:p>
            <a:pPr algn="ctr"/>
            <a:r>
              <a:rPr lang="en-US" sz="2400" dirty="0">
                <a:ea typeface="Calibri"/>
                <a:cs typeface="Calibri"/>
              </a:rPr>
              <a:t> </a:t>
            </a:r>
            <a:r>
              <a:rPr lang="en-US" dirty="0">
                <a:ea typeface="Calibri"/>
                <a:cs typeface="Calibri"/>
              </a:rPr>
              <a:t>Ramp Replacement BEFORE</a:t>
            </a:r>
          </a:p>
        </p:txBody>
      </p:sp>
      <p:sp>
        <p:nvSpPr>
          <p:cNvPr id="3" name="Text Placeholder 2"/>
          <p:cNvSpPr>
            <a:spLocks noGrp="1"/>
          </p:cNvSpPr>
          <p:nvPr>
            <p:ph type="body" idx="1"/>
          </p:nvPr>
        </p:nvSpPr>
        <p:spPr>
          <a:xfrm>
            <a:off x="964808" y="1719908"/>
            <a:ext cx="4667008" cy="785167"/>
          </a:xfrm>
        </p:spPr>
        <p:txBody>
          <a:bodyPr/>
          <a:lstStyle/>
          <a:p>
            <a:r>
              <a:rPr lang="en-US" dirty="0"/>
              <a:t>Before</a:t>
            </a: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962289" y="2505075"/>
            <a:ext cx="4912784" cy="3684588"/>
          </a:xfrm>
        </p:spPr>
      </p:pic>
      <p:sp>
        <p:nvSpPr>
          <p:cNvPr id="5" name="Text Placeholder 4"/>
          <p:cNvSpPr>
            <a:spLocks noGrp="1"/>
          </p:cNvSpPr>
          <p:nvPr>
            <p:ph type="body" sz="quarter" idx="3"/>
          </p:nvPr>
        </p:nvSpPr>
        <p:spPr>
          <a:xfrm>
            <a:off x="6323051" y="1719908"/>
            <a:ext cx="4666578" cy="785167"/>
          </a:xfrm>
        </p:spPr>
        <p:txBody>
          <a:bodyPr/>
          <a:lstStyle/>
          <a:p>
            <a:r>
              <a:rPr lang="en-US" dirty="0"/>
              <a:t>After</a:t>
            </a:r>
          </a:p>
        </p:txBody>
      </p:sp>
      <p:pic>
        <p:nvPicPr>
          <p:cNvPr id="9" name="Content Placeholder 8">
            <a:extLst>
              <a:ext uri="{FF2B5EF4-FFF2-40B4-BE49-F238E27FC236}">
                <a16:creationId xmlns:a16="http://schemas.microsoft.com/office/drawing/2014/main" id="{934F7AEF-F36E-4005-64DF-ABFE0D89A335}"/>
              </a:ext>
            </a:extLst>
          </p:cNvPr>
          <p:cNvPicPr>
            <a:picLocks noGrp="1" noChangeAspect="1"/>
          </p:cNvPicPr>
          <p:nvPr>
            <p:ph sz="quarter" idx="4"/>
          </p:nvPr>
        </p:nvPicPr>
        <p:blipFill>
          <a:blip r:embed="rId3"/>
          <a:stretch>
            <a:fillRect/>
          </a:stretch>
        </p:blipFill>
        <p:spPr>
          <a:xfrm>
            <a:off x="5941768" y="2506217"/>
            <a:ext cx="4913802" cy="3682303"/>
          </a:xfrm>
          <a:prstGeom prst="rect">
            <a:avLst/>
          </a:prstGeom>
        </p:spPr>
      </p:pic>
      <p:sp>
        <p:nvSpPr>
          <p:cNvPr id="10" name="Slide Number Placeholder 4">
            <a:extLst>
              <a:ext uri="{FF2B5EF4-FFF2-40B4-BE49-F238E27FC236}">
                <a16:creationId xmlns:a16="http://schemas.microsoft.com/office/drawing/2014/main" id="{1A32C3DC-CB73-C22B-55AC-9A032E1004F6}"/>
              </a:ext>
            </a:extLst>
          </p:cNvPr>
          <p:cNvSpPr>
            <a:spLocks noGrp="1"/>
          </p:cNvSpPr>
          <p:nvPr>
            <p:ph type="sldNum" sz="quarter" idx="12"/>
          </p:nvPr>
        </p:nvSpPr>
        <p:spPr>
          <a:xfrm>
            <a:off x="8908316" y="6377616"/>
            <a:ext cx="2743200" cy="365125"/>
          </a:xfrm>
        </p:spPr>
        <p:txBody>
          <a:bodyPr/>
          <a:lstStyle/>
          <a:p>
            <a:fld id="{F9DDA7E5-8754-491C-B95F-AC5896F5D13C}" type="slidenum">
              <a:rPr lang="en-US" smtClean="0"/>
              <a:pPr/>
              <a:t>15</a:t>
            </a:fld>
            <a:endParaRPr lang="en-US" dirty="0"/>
          </a:p>
        </p:txBody>
      </p:sp>
    </p:spTree>
    <p:extLst>
      <p:ext uri="{BB962C8B-B14F-4D97-AF65-F5344CB8AC3E}">
        <p14:creationId xmlns:p14="http://schemas.microsoft.com/office/powerpoint/2010/main" val="2089866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221826" y="2701774"/>
            <a:ext cx="4540440" cy="1899281"/>
          </a:xfrm>
        </p:spPr>
        <p:txBody>
          <a:bodyPr>
            <a:normAutofit fontScale="92500"/>
          </a:bodyPr>
          <a:lstStyle/>
          <a:p>
            <a:r>
              <a:rPr lang="en-US" dirty="0">
                <a:hlinkClick r:id="rId3">
                  <a:extLst>
                    <a:ext uri="{A12FA001-AC4F-418D-AE19-62706E023703}">
                      <ahyp:hlinkClr xmlns:ahyp="http://schemas.microsoft.com/office/drawing/2018/hyperlinkcolor" val="tx"/>
                    </a:ext>
                  </a:extLst>
                </a:hlinkClick>
              </a:rPr>
              <a:t>https://www.tdhca.texas.gov/programs/single-family-programs</a:t>
            </a:r>
            <a:r>
              <a:rPr lang="en-US" dirty="0"/>
              <a:t> </a:t>
            </a:r>
          </a:p>
          <a:p>
            <a:endParaRPr lang="en-US" dirty="0"/>
          </a:p>
          <a:p>
            <a:r>
              <a:rPr lang="en-US" dirty="0">
                <a:hlinkClick r:id="rId4">
                  <a:extLst>
                    <a:ext uri="{A12FA001-AC4F-418D-AE19-62706E023703}">
                      <ahyp:hlinkClr xmlns:ahyp="http://schemas.microsoft.com/office/drawing/2018/hyperlinkcolor" val="tx"/>
                    </a:ext>
                  </a:extLst>
                </a:hlinkClick>
              </a:rPr>
              <a:t>HTF@tdhca.Texas.gov</a:t>
            </a:r>
            <a:r>
              <a:rPr lang="en-US" dirty="0"/>
              <a:t> </a:t>
            </a:r>
          </a:p>
        </p:txBody>
      </p:sp>
      <p:sp>
        <p:nvSpPr>
          <p:cNvPr id="4" name="Title 3"/>
          <p:cNvSpPr>
            <a:spLocks noGrp="1"/>
          </p:cNvSpPr>
          <p:nvPr>
            <p:ph type="title"/>
          </p:nvPr>
        </p:nvSpPr>
        <p:spPr/>
        <p:txBody>
          <a:bodyPr/>
          <a:lstStyle/>
          <a:p>
            <a:pPr algn="ctr"/>
            <a:endParaRPr lang="en-US" dirty="0"/>
          </a:p>
        </p:txBody>
      </p:sp>
      <p:pic>
        <p:nvPicPr>
          <p:cNvPr id="8" name="Picture Placeholder 7" descr="Icon&#10;&#10;AI-generated content may be incorrect.">
            <a:extLst>
              <a:ext uri="{FF2B5EF4-FFF2-40B4-BE49-F238E27FC236}">
                <a16:creationId xmlns:a16="http://schemas.microsoft.com/office/drawing/2014/main" id="{EBBC2871-C587-1B83-3BF7-077E24E47F63}"/>
              </a:ext>
            </a:extLst>
          </p:cNvPr>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22079" r="22079"/>
          <a:stretch>
            <a:fillRect/>
          </a:stretch>
        </p:blipFill>
        <p:spPr/>
      </p:pic>
    </p:spTree>
    <p:extLst>
      <p:ext uri="{BB962C8B-B14F-4D97-AF65-F5344CB8AC3E}">
        <p14:creationId xmlns:p14="http://schemas.microsoft.com/office/powerpoint/2010/main" val="1397549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895EF66-31D5-B496-5E58-688BDA015B5F}"/>
            </a:ext>
          </a:extLst>
        </p:cNvPr>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7E68C3-194C-ADB7-FD59-8546DA97BC84}"/>
              </a:ext>
            </a:extLst>
          </p:cNvPr>
          <p:cNvSpPr>
            <a:spLocks noGrp="1"/>
          </p:cNvSpPr>
          <p:nvPr>
            <p:ph type="title"/>
          </p:nvPr>
        </p:nvSpPr>
        <p:spPr>
          <a:xfrm>
            <a:off x="1383564" y="348865"/>
            <a:ext cx="9718111" cy="1576446"/>
          </a:xfrm>
        </p:spPr>
        <p:txBody>
          <a:bodyPr vert="horz" lIns="91440" tIns="45720" rIns="91440" bIns="45720" rtlCol="0" anchor="ctr">
            <a:normAutofit/>
          </a:bodyPr>
          <a:lstStyle/>
          <a:p>
            <a:r>
              <a:rPr lang="en-US" sz="4000" kern="1200" dirty="0">
                <a:solidFill>
                  <a:srgbClr val="FFFFFF"/>
                </a:solidFill>
                <a:latin typeface="+mj-lt"/>
                <a:ea typeface="+mj-ea"/>
                <a:cs typeface="+mj-cs"/>
              </a:rPr>
              <a:t>What is the Amy Young Barrier Removal Program? </a:t>
            </a:r>
          </a:p>
          <a:p>
            <a:endParaRPr lang="en-US" sz="4000" kern="1200" dirty="0">
              <a:solidFill>
                <a:srgbClr val="FFFFFF"/>
              </a:solidFill>
              <a:latin typeface="+mj-lt"/>
              <a:ea typeface="+mj-ea"/>
              <a:cs typeface="+mj-cs"/>
            </a:endParaRPr>
          </a:p>
        </p:txBody>
      </p:sp>
      <p:graphicFrame>
        <p:nvGraphicFramePr>
          <p:cNvPr id="9" name="TextBox 6">
            <a:extLst>
              <a:ext uri="{FF2B5EF4-FFF2-40B4-BE49-F238E27FC236}">
                <a16:creationId xmlns:a16="http://schemas.microsoft.com/office/drawing/2014/main" id="{97D6B944-2695-D68E-2F20-4EF5B908BFBF}"/>
              </a:ext>
            </a:extLst>
          </p:cNvPr>
          <p:cNvGraphicFramePr/>
          <p:nvPr>
            <p:extLst>
              <p:ext uri="{D42A27DB-BD31-4B8C-83A1-F6EECF244321}">
                <p14:modId xmlns:p14="http://schemas.microsoft.com/office/powerpoint/2010/main" val="3251001537"/>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56516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D21B819-8AEC-6919-EE5F-476139DC59D7}"/>
              </a:ext>
            </a:extLst>
          </p:cNvPr>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dirty="0">
                <a:solidFill>
                  <a:srgbClr val="FFFFFF"/>
                </a:solidFill>
                <a:latin typeface="+mj-lt"/>
                <a:ea typeface="+mj-ea"/>
                <a:cs typeface="+mj-cs"/>
              </a:rPr>
              <a:t>Why Accessibility for People with Disabilities Matters</a:t>
            </a:r>
          </a:p>
        </p:txBody>
      </p:sp>
      <p:sp>
        <p:nvSpPr>
          <p:cNvPr id="4" name="Content Placeholder 3">
            <a:extLst>
              <a:ext uri="{FF2B5EF4-FFF2-40B4-BE49-F238E27FC236}">
                <a16:creationId xmlns:a16="http://schemas.microsoft.com/office/drawing/2014/main" id="{67926037-F391-D3C0-86D2-B78C328701C4}"/>
              </a:ext>
            </a:extLst>
          </p:cNvPr>
          <p:cNvSpPr>
            <a:spLocks noGrp="1"/>
          </p:cNvSpPr>
          <p:nvPr>
            <p:ph idx="1"/>
          </p:nvPr>
        </p:nvSpPr>
        <p:spPr>
          <a:xfrm>
            <a:off x="4810259" y="649480"/>
            <a:ext cx="6555347" cy="5546047"/>
          </a:xfrm>
        </p:spPr>
        <p:txBody>
          <a:bodyPr vert="horz" lIns="91440" tIns="45720" rIns="91440" bIns="45720" rtlCol="0" anchor="ctr">
            <a:normAutofit/>
          </a:bodyPr>
          <a:lstStyle/>
          <a:p>
            <a:r>
              <a:rPr lang="en-US" sz="2000" dirty="0"/>
              <a:t>One in four adults live with a disability, while most housing is not built for accessibility </a:t>
            </a:r>
          </a:p>
          <a:p>
            <a:r>
              <a:rPr lang="en-US" sz="2000" dirty="0"/>
              <a:t>Unsafe or inaccessible homes lead to falls, hospitalizations, and loss of independence</a:t>
            </a:r>
          </a:p>
          <a:p>
            <a:r>
              <a:rPr lang="en-US" sz="2000" dirty="0"/>
              <a:t>The Amy Young Barrier Removal Program removes barriers in order for people to live safely in their own homes</a:t>
            </a:r>
          </a:p>
          <a:p>
            <a:r>
              <a:rPr lang="en-US" sz="2000" dirty="0"/>
              <a:t>On average, a person with disabilities earns between $9,000‑$14,000 less per year, making community based living more difficult</a:t>
            </a:r>
          </a:p>
        </p:txBody>
      </p:sp>
    </p:spTree>
    <p:extLst>
      <p:ext uri="{BB962C8B-B14F-4D97-AF65-F5344CB8AC3E}">
        <p14:creationId xmlns:p14="http://schemas.microsoft.com/office/powerpoint/2010/main" val="2758996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Amy Young Barrier Removal Funding </a:t>
            </a:r>
          </a:p>
        </p:txBody>
      </p:sp>
      <p:sp>
        <p:nvSpPr>
          <p:cNvPr id="3" name="Content Placeholder 2"/>
          <p:cNvSpPr>
            <a:spLocks noGrp="1"/>
          </p:cNvSpPr>
          <p:nvPr>
            <p:ph sz="half" idx="1"/>
          </p:nvPr>
        </p:nvSpPr>
        <p:spPr>
          <a:xfrm>
            <a:off x="677778" y="1825625"/>
            <a:ext cx="10664137" cy="4351338"/>
          </a:xfrm>
        </p:spPr>
        <p:txBody>
          <a:bodyPr>
            <a:normAutofit/>
          </a:bodyPr>
          <a:lstStyle/>
          <a:p>
            <a:r>
              <a:rPr lang="en-US" dirty="0"/>
              <a:t>Funding for AYBR is included in a rider to the appropriation for TDHCA’s Housing Trust Fund</a:t>
            </a:r>
          </a:p>
          <a:p>
            <a:r>
              <a:rPr lang="en-US" dirty="0"/>
              <a:t>Additional funding may be available to the program from proceeds from loans made under the Housing Trust Fund to non-Bootstrap Loan Program activities</a:t>
            </a:r>
          </a:p>
          <a:p>
            <a:r>
              <a:rPr lang="en-US" dirty="0"/>
              <a:t>The appropriation alone is estimated to assist 65 households per year, but with additional funding, TDHCA assisted 78 households in SFY 2025</a:t>
            </a:r>
          </a:p>
        </p:txBody>
      </p:sp>
      <p:sp>
        <p:nvSpPr>
          <p:cNvPr id="5" name="Slide Number Placeholder 4"/>
          <p:cNvSpPr>
            <a:spLocks noGrp="1"/>
          </p:cNvSpPr>
          <p:nvPr>
            <p:ph type="sldNum" sz="quarter" idx="12"/>
          </p:nvPr>
        </p:nvSpPr>
        <p:spPr/>
        <p:txBody>
          <a:bodyPr/>
          <a:lstStyle/>
          <a:p>
            <a:fld id="{F9DDA7E5-8754-491C-B95F-AC5896F5D13C}" type="slidenum">
              <a:rPr lang="en-US" smtClean="0"/>
              <a:pPr/>
              <a:t>4</a:t>
            </a:fld>
            <a:endParaRPr lang="en-US" dirty="0"/>
          </a:p>
        </p:txBody>
      </p:sp>
    </p:spTree>
    <p:extLst>
      <p:ext uri="{BB962C8B-B14F-4D97-AF65-F5344CB8AC3E}">
        <p14:creationId xmlns:p14="http://schemas.microsoft.com/office/powerpoint/2010/main" val="13437341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Flowchart: Document 17">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2">
            <a:extLst>
              <a:ext uri="{FF2B5EF4-FFF2-40B4-BE49-F238E27FC236}">
                <a16:creationId xmlns:a16="http://schemas.microsoft.com/office/drawing/2014/main" id="{2E3CF039-CF46-EBBA-8B27-74AAA97ABB3B}"/>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kern="1200" dirty="0">
                <a:solidFill>
                  <a:srgbClr val="FFFFFF"/>
                </a:solidFill>
                <a:latin typeface="+mj-lt"/>
                <a:ea typeface="+mj-ea"/>
                <a:cs typeface="+mj-cs"/>
              </a:rPr>
              <a:t>AYBR Projects Completed by Fiscal Year</a:t>
            </a:r>
          </a:p>
        </p:txBody>
      </p:sp>
      <p:pic>
        <p:nvPicPr>
          <p:cNvPr id="4" name="Content Placeholder 3">
            <a:extLst>
              <a:ext uri="{FF2B5EF4-FFF2-40B4-BE49-F238E27FC236}">
                <a16:creationId xmlns:a16="http://schemas.microsoft.com/office/drawing/2014/main" id="{0213EE49-B089-A9B3-5D46-2B844987EF12}"/>
              </a:ext>
            </a:extLst>
          </p:cNvPr>
          <p:cNvPicPr>
            <a:picLocks noGrp="1" noChangeAspect="1"/>
          </p:cNvPicPr>
          <p:nvPr>
            <p:ph idx="1"/>
          </p:nvPr>
        </p:nvPicPr>
        <p:blipFill>
          <a:blip r:embed="rId3"/>
          <a:stretch>
            <a:fillRect/>
          </a:stretch>
        </p:blipFill>
        <p:spPr>
          <a:xfrm>
            <a:off x="4207933" y="1221318"/>
            <a:ext cx="7347537" cy="4416339"/>
          </a:xfrm>
          <a:prstGeom prst="rect">
            <a:avLst/>
          </a:prstGeom>
        </p:spPr>
      </p:pic>
    </p:spTree>
    <p:extLst>
      <p:ext uri="{BB962C8B-B14F-4D97-AF65-F5344CB8AC3E}">
        <p14:creationId xmlns:p14="http://schemas.microsoft.com/office/powerpoint/2010/main" val="2001959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92298-67E6-ADBE-CB14-8604C98907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6CDFB7-EBAB-59F9-3CAE-956BD3733BB6}"/>
              </a:ext>
            </a:extLst>
          </p:cNvPr>
          <p:cNvSpPr>
            <a:spLocks noGrp="1"/>
          </p:cNvSpPr>
          <p:nvPr>
            <p:ph type="title"/>
          </p:nvPr>
        </p:nvSpPr>
        <p:spPr/>
        <p:txBody>
          <a:bodyPr/>
          <a:lstStyle/>
          <a:p>
            <a:r>
              <a:rPr lang="en-US" dirty="0"/>
              <a:t>Amy Young Barrier Removal Eligibility</a:t>
            </a:r>
          </a:p>
        </p:txBody>
      </p:sp>
      <p:sp>
        <p:nvSpPr>
          <p:cNvPr id="4" name="Text Placeholder 3">
            <a:extLst>
              <a:ext uri="{FF2B5EF4-FFF2-40B4-BE49-F238E27FC236}">
                <a16:creationId xmlns:a16="http://schemas.microsoft.com/office/drawing/2014/main" id="{5EC564D1-67FD-5DBA-B302-9B536E6CBDFB}"/>
              </a:ext>
            </a:extLst>
          </p:cNvPr>
          <p:cNvSpPr>
            <a:spLocks noGrp="1"/>
          </p:cNvSpPr>
          <p:nvPr>
            <p:ph type="body" idx="1"/>
          </p:nvPr>
        </p:nvSpPr>
        <p:spPr>
          <a:xfrm>
            <a:off x="474029" y="3328986"/>
            <a:ext cx="5157787" cy="560029"/>
          </a:xfrm>
        </p:spPr>
        <p:txBody>
          <a:bodyPr/>
          <a:lstStyle/>
          <a:p>
            <a:r>
              <a:rPr lang="en-US" dirty="0"/>
              <a:t>Homeowner Participant	</a:t>
            </a:r>
          </a:p>
        </p:txBody>
      </p:sp>
      <p:sp>
        <p:nvSpPr>
          <p:cNvPr id="3" name="Content Placeholder 2">
            <a:extLst>
              <a:ext uri="{FF2B5EF4-FFF2-40B4-BE49-F238E27FC236}">
                <a16:creationId xmlns:a16="http://schemas.microsoft.com/office/drawing/2014/main" id="{3FCDF636-20B6-7EEE-1B71-45E657D59508}"/>
              </a:ext>
            </a:extLst>
          </p:cNvPr>
          <p:cNvSpPr>
            <a:spLocks noGrp="1"/>
          </p:cNvSpPr>
          <p:nvPr>
            <p:ph sz="half" idx="2"/>
          </p:nvPr>
        </p:nvSpPr>
        <p:spPr>
          <a:xfrm>
            <a:off x="486729" y="3947659"/>
            <a:ext cx="5157787" cy="2792400"/>
          </a:xfrm>
        </p:spPr>
        <p:txBody>
          <a:bodyPr>
            <a:normAutofit/>
          </a:bodyPr>
          <a:lstStyle/>
          <a:p>
            <a:r>
              <a:rPr lang="en-US" dirty="0"/>
              <a:t>Must own the home</a:t>
            </a:r>
          </a:p>
          <a:p>
            <a:r>
              <a:rPr lang="en-US" dirty="0"/>
              <a:t>Up to 25% of grant may be utilized to mitigate health and safety hazards</a:t>
            </a:r>
          </a:p>
          <a:p>
            <a:endParaRPr lang="en-US" dirty="0"/>
          </a:p>
          <a:p>
            <a:endParaRPr lang="en-US" dirty="0"/>
          </a:p>
        </p:txBody>
      </p:sp>
      <p:sp>
        <p:nvSpPr>
          <p:cNvPr id="6" name="Text Placeholder 5">
            <a:extLst>
              <a:ext uri="{FF2B5EF4-FFF2-40B4-BE49-F238E27FC236}">
                <a16:creationId xmlns:a16="http://schemas.microsoft.com/office/drawing/2014/main" id="{18ACB1F9-0273-2260-28BD-36BAEBBFC9D6}"/>
              </a:ext>
            </a:extLst>
          </p:cNvPr>
          <p:cNvSpPr>
            <a:spLocks noGrp="1"/>
          </p:cNvSpPr>
          <p:nvPr>
            <p:ph type="body" sz="quarter" idx="3"/>
          </p:nvPr>
        </p:nvSpPr>
        <p:spPr>
          <a:xfrm>
            <a:off x="5911372" y="3065103"/>
            <a:ext cx="5183188" cy="823912"/>
          </a:xfrm>
        </p:spPr>
        <p:txBody>
          <a:bodyPr/>
          <a:lstStyle/>
          <a:p>
            <a:r>
              <a:rPr lang="en-US" dirty="0"/>
              <a:t>Tenant Participant</a:t>
            </a:r>
          </a:p>
        </p:txBody>
      </p:sp>
      <p:sp>
        <p:nvSpPr>
          <p:cNvPr id="7" name="Content Placeholder 6">
            <a:extLst>
              <a:ext uri="{FF2B5EF4-FFF2-40B4-BE49-F238E27FC236}">
                <a16:creationId xmlns:a16="http://schemas.microsoft.com/office/drawing/2014/main" id="{276E744B-9434-3773-5B26-A785BE38C3CE}"/>
              </a:ext>
            </a:extLst>
          </p:cNvPr>
          <p:cNvSpPr>
            <a:spLocks noGrp="1"/>
          </p:cNvSpPr>
          <p:nvPr>
            <p:ph sz="quarter" idx="4"/>
          </p:nvPr>
        </p:nvSpPr>
        <p:spPr>
          <a:xfrm>
            <a:off x="5911372" y="3947657"/>
            <a:ext cx="5183188" cy="2792401"/>
          </a:xfrm>
        </p:spPr>
        <p:txBody>
          <a:bodyPr>
            <a:normAutofit/>
          </a:bodyPr>
          <a:lstStyle/>
          <a:p>
            <a:r>
              <a:rPr lang="en-US" dirty="0"/>
              <a:t>Landlord must agree to modifications</a:t>
            </a:r>
          </a:p>
          <a:p>
            <a:r>
              <a:rPr lang="en-US" dirty="0"/>
              <a:t>No funding may be utilized for mitigation of health and safety hazards</a:t>
            </a:r>
          </a:p>
        </p:txBody>
      </p:sp>
      <p:sp>
        <p:nvSpPr>
          <p:cNvPr id="5" name="Slide Number Placeholder 4">
            <a:extLst>
              <a:ext uri="{FF2B5EF4-FFF2-40B4-BE49-F238E27FC236}">
                <a16:creationId xmlns:a16="http://schemas.microsoft.com/office/drawing/2014/main" id="{9095D8E5-544F-E0D7-345F-394352A7E695}"/>
              </a:ext>
            </a:extLst>
          </p:cNvPr>
          <p:cNvSpPr>
            <a:spLocks noGrp="1"/>
          </p:cNvSpPr>
          <p:nvPr>
            <p:ph type="sldNum" sz="quarter" idx="12"/>
          </p:nvPr>
        </p:nvSpPr>
        <p:spPr>
          <a:xfrm>
            <a:off x="8902023" y="6374934"/>
            <a:ext cx="2743200" cy="365125"/>
          </a:xfrm>
        </p:spPr>
        <p:txBody>
          <a:bodyPr/>
          <a:lstStyle/>
          <a:p>
            <a:fld id="{F9DDA7E5-8754-491C-B95F-AC5896F5D13C}" type="slidenum">
              <a:rPr lang="en-US" smtClean="0"/>
              <a:pPr/>
              <a:t>6</a:t>
            </a:fld>
            <a:endParaRPr lang="en-US" dirty="0"/>
          </a:p>
        </p:txBody>
      </p:sp>
      <p:sp>
        <p:nvSpPr>
          <p:cNvPr id="9" name="TextBox 8">
            <a:extLst>
              <a:ext uri="{FF2B5EF4-FFF2-40B4-BE49-F238E27FC236}">
                <a16:creationId xmlns:a16="http://schemas.microsoft.com/office/drawing/2014/main" id="{22B4FEE2-E50F-40BE-FB5F-1D4E2122FC3E}"/>
              </a:ext>
            </a:extLst>
          </p:cNvPr>
          <p:cNvSpPr txBox="1"/>
          <p:nvPr/>
        </p:nvSpPr>
        <p:spPr>
          <a:xfrm>
            <a:off x="544313" y="1481134"/>
            <a:ext cx="10375032" cy="2038507"/>
          </a:xfrm>
          <a:prstGeom prst="rect">
            <a:avLst/>
          </a:prstGeom>
          <a:noFill/>
        </p:spPr>
        <p:txBody>
          <a:bodyPr wrap="square" rtlCol="0">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Household income must be at or below 80% AMFI</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At least one household member must be a person with a disability in need of accessibility features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2442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805B4B0-04F0-DA0E-2AD7-FBC65783A354}"/>
              </a:ext>
            </a:extLst>
          </p:cNvPr>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dirty="0">
                <a:solidFill>
                  <a:srgbClr val="FFFFFF"/>
                </a:solidFill>
                <a:latin typeface="+mj-lt"/>
                <a:ea typeface="+mj-ea"/>
                <a:cs typeface="+mj-cs"/>
              </a:rPr>
              <a:t>What kinds of modifications does AYBR Provide?</a:t>
            </a:r>
          </a:p>
        </p:txBody>
      </p:sp>
      <p:sp>
        <p:nvSpPr>
          <p:cNvPr id="4" name="Content Placeholder 3">
            <a:extLst>
              <a:ext uri="{FF2B5EF4-FFF2-40B4-BE49-F238E27FC236}">
                <a16:creationId xmlns:a16="http://schemas.microsoft.com/office/drawing/2014/main" id="{9C4B302E-8274-4033-E5F2-2640D08F620C}"/>
              </a:ext>
            </a:extLst>
          </p:cNvPr>
          <p:cNvSpPr>
            <a:spLocks noGrp="1"/>
          </p:cNvSpPr>
          <p:nvPr>
            <p:ph idx="1"/>
          </p:nvPr>
        </p:nvSpPr>
        <p:spPr>
          <a:xfrm>
            <a:off x="4810259" y="649480"/>
            <a:ext cx="6555347" cy="5546047"/>
          </a:xfrm>
        </p:spPr>
        <p:txBody>
          <a:bodyPr vert="horz" lIns="91440" tIns="45720" rIns="91440" bIns="45720" rtlCol="0" anchor="ctr">
            <a:normAutofit/>
          </a:bodyPr>
          <a:lstStyle/>
          <a:p>
            <a:r>
              <a:rPr lang="en-US" sz="2000" dirty="0"/>
              <a:t>AYBR provides modifications that are necessary for the household to accommodate their specific needs</a:t>
            </a:r>
          </a:p>
          <a:p>
            <a:r>
              <a:rPr lang="en-US" sz="2000" dirty="0"/>
              <a:t>Full ADA compliance is not a requirement as modifications are specific to the family</a:t>
            </a:r>
          </a:p>
          <a:p>
            <a:r>
              <a:rPr lang="en-US" sz="2000" dirty="0"/>
              <a:t>A recent survey of AYBR Administrators showed that the most requested modifications are:</a:t>
            </a:r>
          </a:p>
          <a:p>
            <a:pPr lvl="1"/>
            <a:r>
              <a:rPr lang="en-US" sz="2000" dirty="0"/>
              <a:t>Bathroom accessibility (grab bars, chair height toilets, low/no-step entry showers, etc.)</a:t>
            </a:r>
          </a:p>
          <a:p>
            <a:pPr lvl="1"/>
            <a:r>
              <a:rPr lang="en-US" sz="2000" dirty="0"/>
              <a:t>Ramps/low barrier entry</a:t>
            </a:r>
          </a:p>
          <a:p>
            <a:pPr lvl="1"/>
            <a:r>
              <a:rPr lang="en-US" sz="2000" dirty="0"/>
              <a:t>Kitchen accessibility (lowered countertops, layout redesign for wheelchair access, accessible appliances)</a:t>
            </a:r>
          </a:p>
        </p:txBody>
      </p:sp>
      <p:sp>
        <p:nvSpPr>
          <p:cNvPr id="3" name="Slide Number Placeholder 2">
            <a:extLst>
              <a:ext uri="{FF2B5EF4-FFF2-40B4-BE49-F238E27FC236}">
                <a16:creationId xmlns:a16="http://schemas.microsoft.com/office/drawing/2014/main" id="{3D7D26C6-816E-2544-57E7-3606F2A5CF37}"/>
              </a:ext>
            </a:extLst>
          </p:cNvPr>
          <p:cNvSpPr>
            <a:spLocks noGrp="1"/>
          </p:cNvSpPr>
          <p:nvPr>
            <p:ph type="sldNum" sz="quarter" idx="12"/>
          </p:nvPr>
        </p:nvSpPr>
        <p:spPr>
          <a:xfrm>
            <a:off x="11704320" y="6455664"/>
            <a:ext cx="448056" cy="365125"/>
          </a:xfrm>
        </p:spPr>
        <p:txBody>
          <a:bodyPr vert="horz" lIns="91440" tIns="45720" rIns="91440" bIns="45720" rtlCol="0" anchor="ctr">
            <a:normAutofit/>
          </a:bodyPr>
          <a:lstStyle/>
          <a:p>
            <a:pPr>
              <a:spcAft>
                <a:spcPts val="600"/>
              </a:spcAft>
            </a:pPr>
            <a:fld id="{F9DDA7E5-8754-491C-B95F-AC5896F5D13C}" type="slidenum">
              <a:rPr lang="en-US" sz="1100">
                <a:solidFill>
                  <a:schemeClr val="tx1">
                    <a:lumMod val="50000"/>
                    <a:lumOff val="50000"/>
                  </a:schemeClr>
                </a:solidFill>
              </a:rPr>
              <a:pPr>
                <a:spcAft>
                  <a:spcPts val="600"/>
                </a:spcAft>
              </a:pPr>
              <a:t>7</a:t>
            </a:fld>
            <a:endParaRPr lang="en-US" sz="1100" dirty="0">
              <a:solidFill>
                <a:schemeClr val="tx1">
                  <a:lumMod val="50000"/>
                  <a:lumOff val="50000"/>
                </a:schemeClr>
              </a:solidFill>
            </a:endParaRPr>
          </a:p>
        </p:txBody>
      </p:sp>
    </p:spTree>
    <p:extLst>
      <p:ext uri="{BB962C8B-B14F-4D97-AF65-F5344CB8AC3E}">
        <p14:creationId xmlns:p14="http://schemas.microsoft.com/office/powerpoint/2010/main" val="3140627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784AC-E430-0A67-5F00-756212E48B01}"/>
              </a:ext>
            </a:extLst>
          </p:cNvPr>
          <p:cNvSpPr>
            <a:spLocks noGrp="1"/>
          </p:cNvSpPr>
          <p:nvPr>
            <p:ph type="title"/>
          </p:nvPr>
        </p:nvSpPr>
        <p:spPr/>
        <p:txBody>
          <a:bodyPr/>
          <a:lstStyle/>
          <a:p>
            <a:r>
              <a:rPr lang="en-US" dirty="0"/>
              <a:t>Average Income of Beneficiaries by Fiscal Year</a:t>
            </a:r>
          </a:p>
        </p:txBody>
      </p:sp>
      <p:sp>
        <p:nvSpPr>
          <p:cNvPr id="4" name="Text Placeholder 3">
            <a:extLst>
              <a:ext uri="{FF2B5EF4-FFF2-40B4-BE49-F238E27FC236}">
                <a16:creationId xmlns:a16="http://schemas.microsoft.com/office/drawing/2014/main" id="{4CF2FF93-8493-BFBD-7281-978BB52EEE7A}"/>
              </a:ext>
            </a:extLst>
          </p:cNvPr>
          <p:cNvSpPr>
            <a:spLocks noGrp="1"/>
          </p:cNvSpPr>
          <p:nvPr>
            <p:ph type="body" sz="half" idx="2"/>
          </p:nvPr>
        </p:nvSpPr>
        <p:spPr/>
        <p:txBody>
          <a:bodyPr vert="horz" lIns="91440" tIns="45720" rIns="91440" bIns="45720" rtlCol="0" anchor="t">
            <a:normAutofit/>
          </a:bodyPr>
          <a:lstStyle/>
          <a:p>
            <a:r>
              <a:rPr lang="en-US" dirty="0"/>
              <a:t>The Amy Young Barrier Removal Program consistently serves households far below the state’s median income.</a:t>
            </a:r>
          </a:p>
          <a:p>
            <a:r>
              <a:rPr lang="en-US" dirty="0">
                <a:ea typeface="Calibri"/>
                <a:cs typeface="Calibri"/>
              </a:rPr>
              <a:t>The Texas state median income between 2020-2025 averages at $73,950 per year. Currently, state median income exceeds $79,000 per year.</a:t>
            </a:r>
            <a:endParaRPr lang="en-US" sz="1200" dirty="0">
              <a:ea typeface="Calibri"/>
              <a:cs typeface="Calibri"/>
            </a:endParaRPr>
          </a:p>
        </p:txBody>
      </p:sp>
      <p:sp>
        <p:nvSpPr>
          <p:cNvPr id="5" name="Slide Number Placeholder 4">
            <a:extLst>
              <a:ext uri="{FF2B5EF4-FFF2-40B4-BE49-F238E27FC236}">
                <a16:creationId xmlns:a16="http://schemas.microsoft.com/office/drawing/2014/main" id="{12D0D394-8728-4781-34AF-91BA99C27168}"/>
              </a:ext>
            </a:extLst>
          </p:cNvPr>
          <p:cNvSpPr>
            <a:spLocks noGrp="1"/>
          </p:cNvSpPr>
          <p:nvPr>
            <p:ph type="sldNum" sz="quarter" idx="12"/>
          </p:nvPr>
        </p:nvSpPr>
        <p:spPr/>
        <p:txBody>
          <a:bodyPr/>
          <a:lstStyle/>
          <a:p>
            <a:fld id="{F9DDA7E5-8754-491C-B95F-AC5896F5D13C}" type="slidenum">
              <a:rPr lang="en-US" smtClean="0"/>
              <a:pPr/>
              <a:t>8</a:t>
            </a:fld>
            <a:endParaRPr lang="en-US" dirty="0"/>
          </a:p>
        </p:txBody>
      </p:sp>
      <p:graphicFrame>
        <p:nvGraphicFramePr>
          <p:cNvPr id="6" name="Content Placeholder 5">
            <a:extLst>
              <a:ext uri="{FF2B5EF4-FFF2-40B4-BE49-F238E27FC236}">
                <a16:creationId xmlns:a16="http://schemas.microsoft.com/office/drawing/2014/main" id="{8170A291-99C0-D5E7-CC41-7602FE317289}"/>
              </a:ext>
            </a:extLst>
          </p:cNvPr>
          <p:cNvGraphicFramePr>
            <a:graphicFrameLocks noGrp="1"/>
          </p:cNvGraphicFramePr>
          <p:nvPr>
            <p:ph idx="1"/>
          </p:nvPr>
        </p:nvGraphicFramePr>
        <p:xfrm>
          <a:off x="4884738" y="987425"/>
          <a:ext cx="6172200" cy="48736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35958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E0950-5B4B-07D0-C41A-D1E802861013}"/>
              </a:ext>
            </a:extLst>
          </p:cNvPr>
          <p:cNvSpPr>
            <a:spLocks noGrp="1"/>
          </p:cNvSpPr>
          <p:nvPr>
            <p:ph type="title"/>
          </p:nvPr>
        </p:nvSpPr>
        <p:spPr/>
        <p:txBody>
          <a:bodyPr/>
          <a:lstStyle/>
          <a:p>
            <a:r>
              <a:rPr lang="en-US" dirty="0"/>
              <a:t>Housing</a:t>
            </a:r>
            <a:r>
              <a:rPr lang="en-US" baseline="0" dirty="0"/>
              <a:t> Status of Program Participants</a:t>
            </a:r>
            <a:br>
              <a:rPr lang="en-US" dirty="0"/>
            </a:br>
            <a:endParaRPr lang="en-US" dirty="0"/>
          </a:p>
        </p:txBody>
      </p:sp>
      <p:sp>
        <p:nvSpPr>
          <p:cNvPr id="4" name="Text Placeholder 3">
            <a:extLst>
              <a:ext uri="{FF2B5EF4-FFF2-40B4-BE49-F238E27FC236}">
                <a16:creationId xmlns:a16="http://schemas.microsoft.com/office/drawing/2014/main" id="{667CB847-3E4A-B370-F02C-106D6B10A058}"/>
              </a:ext>
            </a:extLst>
          </p:cNvPr>
          <p:cNvSpPr>
            <a:spLocks noGrp="1"/>
          </p:cNvSpPr>
          <p:nvPr>
            <p:ph type="body" sz="half" idx="2"/>
          </p:nvPr>
        </p:nvSpPr>
        <p:spPr/>
        <p:txBody>
          <a:bodyPr/>
          <a:lstStyle/>
          <a:p>
            <a:pPr algn="ctr"/>
            <a:r>
              <a:rPr lang="en-US" dirty="0"/>
              <a:t>This chart shows that 98.8% of our impact is concentrated on homeowners, confirming that the Amy Young Barrier Removal Program Is addressing the largest area of need among low-income households with disabilities.</a:t>
            </a:r>
          </a:p>
        </p:txBody>
      </p:sp>
      <p:sp>
        <p:nvSpPr>
          <p:cNvPr id="5" name="Slide Number Placeholder 4">
            <a:extLst>
              <a:ext uri="{FF2B5EF4-FFF2-40B4-BE49-F238E27FC236}">
                <a16:creationId xmlns:a16="http://schemas.microsoft.com/office/drawing/2014/main" id="{1C639DC6-EFE4-6D22-E992-FC13485E2582}"/>
              </a:ext>
            </a:extLst>
          </p:cNvPr>
          <p:cNvSpPr>
            <a:spLocks noGrp="1"/>
          </p:cNvSpPr>
          <p:nvPr>
            <p:ph type="sldNum" sz="quarter" idx="12"/>
          </p:nvPr>
        </p:nvSpPr>
        <p:spPr/>
        <p:txBody>
          <a:bodyPr/>
          <a:lstStyle/>
          <a:p>
            <a:fld id="{F9DDA7E5-8754-491C-B95F-AC5896F5D13C}" type="slidenum">
              <a:rPr lang="en-US" smtClean="0"/>
              <a:pPr/>
              <a:t>9</a:t>
            </a:fld>
            <a:endParaRPr lang="en-US" dirty="0"/>
          </a:p>
        </p:txBody>
      </p:sp>
      <p:graphicFrame>
        <p:nvGraphicFramePr>
          <p:cNvPr id="6" name="Content Placeholder 5">
            <a:extLst>
              <a:ext uri="{FF2B5EF4-FFF2-40B4-BE49-F238E27FC236}">
                <a16:creationId xmlns:a16="http://schemas.microsoft.com/office/drawing/2014/main" id="{31D69F40-B81F-87E2-8A3E-65BEEC29040D}"/>
              </a:ext>
            </a:extLst>
          </p:cNvPr>
          <p:cNvGraphicFramePr>
            <a:graphicFrameLocks noGrp="1"/>
          </p:cNvGraphicFramePr>
          <p:nvPr>
            <p:ph idx="1"/>
          </p:nvPr>
        </p:nvGraphicFramePr>
        <p:xfrm>
          <a:off x="4884738" y="987425"/>
          <a:ext cx="6172200" cy="48736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3868126"/>
      </p:ext>
    </p:extLst>
  </p:cSld>
  <p:clrMapOvr>
    <a:masterClrMapping/>
  </p:clrMapOvr>
</p:sld>
</file>

<file path=ppt/theme/theme1.xml><?xml version="1.0" encoding="utf-8"?>
<a:theme xmlns:a="http://schemas.openxmlformats.org/drawingml/2006/main" name="Office Theme">
  <a:themeElements>
    <a:clrScheme name="TDHCA Custom Colors">
      <a:dk1>
        <a:srgbClr val="000000"/>
      </a:dk1>
      <a:lt1>
        <a:srgbClr val="FFFFFF"/>
      </a:lt1>
      <a:dk2>
        <a:srgbClr val="242852"/>
      </a:dk2>
      <a:lt2>
        <a:srgbClr val="E7E6E6"/>
      </a:lt2>
      <a:accent1>
        <a:srgbClr val="2C567A"/>
      </a:accent1>
      <a:accent2>
        <a:srgbClr val="0072C7"/>
      </a:accent2>
      <a:accent3>
        <a:srgbClr val="0D1D51"/>
      </a:accent3>
      <a:accent4>
        <a:srgbClr val="666666"/>
      </a:accent4>
      <a:accent5>
        <a:srgbClr val="3C76A6"/>
      </a:accent5>
      <a:accent6>
        <a:srgbClr val="1E44BC"/>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94A5BC75-CE2E-4C3A-BC87-7421155AD86B}" vid="{DC615FC6-E598-4C97-9C22-C67A693CA5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936E117F381254F939FD3D50D765A96" ma:contentTypeVersion="6" ma:contentTypeDescription="Create a new document." ma:contentTypeScope="" ma:versionID="c1b37dfe6e03167c19958c31b4e950ac">
  <xsd:schema xmlns:xsd="http://www.w3.org/2001/XMLSchema" xmlns:xs="http://www.w3.org/2001/XMLSchema" xmlns:p="http://schemas.microsoft.com/office/2006/metadata/properties" xmlns:ns2="2516b739-1c58-4f8b-a0b2-15ec38e9125e" xmlns:ns3="d6cbb19b-a2d9-4ec0-adbe-f855d4a9cdb5" targetNamespace="http://schemas.microsoft.com/office/2006/metadata/properties" ma:root="true" ma:fieldsID="43a29ce2473eb5a93902f8271eece202" ns2:_="" ns3:_="">
    <xsd:import namespace="2516b739-1c58-4f8b-a0b2-15ec38e9125e"/>
    <xsd:import namespace="d6cbb19b-a2d9-4ec0-adbe-f855d4a9cdb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16b739-1c58-4f8b-a0b2-15ec38e9125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6cbb19b-a2d9-4ec0-adbe-f855d4a9cdb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CB16D7-6F76-4FB5-8F6A-BBC900B712DF}">
  <ds:schemaRefs>
    <ds:schemaRef ds:uri="http://schemas.microsoft.com/sharepoint/v3/contenttype/forms"/>
  </ds:schemaRefs>
</ds:datastoreItem>
</file>

<file path=customXml/itemProps2.xml><?xml version="1.0" encoding="utf-8"?>
<ds:datastoreItem xmlns:ds="http://schemas.openxmlformats.org/officeDocument/2006/customXml" ds:itemID="{5A183D03-3436-4F4D-AD6E-D68323F6284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DE358A-2873-4119-B18B-F5542E47A962}">
  <ds:schemaRefs>
    <ds:schemaRef ds:uri="2516b739-1c58-4f8b-a0b2-15ec38e9125e"/>
    <ds:schemaRef ds:uri="d6cbb19b-a2d9-4ec0-adbe-f855d4a9cdb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0613_PowerPoint-Presentation</Template>
  <TotalTime>1424</TotalTime>
  <Words>747</Words>
  <Application>Microsoft Office PowerPoint</Application>
  <PresentationFormat>Widescreen</PresentationFormat>
  <Paragraphs>97</Paragraphs>
  <Slides>16</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Amy Young Barrier Removal Program Overview</vt:lpstr>
      <vt:lpstr>What is the Amy Young Barrier Removal Program?  </vt:lpstr>
      <vt:lpstr>Why Accessibility for People with Disabilities Matters</vt:lpstr>
      <vt:lpstr>Amy Young Barrier Removal Funding </vt:lpstr>
      <vt:lpstr>AYBR Projects Completed by Fiscal Year</vt:lpstr>
      <vt:lpstr>Amy Young Barrier Removal Eligibility</vt:lpstr>
      <vt:lpstr>What kinds of modifications does AYBR Provide?</vt:lpstr>
      <vt:lpstr>Average Income of Beneficiaries by Fiscal Year</vt:lpstr>
      <vt:lpstr>Housing Status of Program Participants </vt:lpstr>
      <vt:lpstr>Age Distribution of Program Participants </vt:lpstr>
      <vt:lpstr>Geographic Coverage</vt:lpstr>
      <vt:lpstr>How do organizations become Administrators?</vt:lpstr>
      <vt:lpstr>How do families find help through AYBR? </vt:lpstr>
      <vt:lpstr>From Barriers to Accessibility</vt:lpstr>
      <vt:lpstr> Ramp Replacement BEFORE</vt:lpstr>
      <vt:lpstr>PowerPoint Presentation</vt:lpstr>
    </vt:vector>
  </TitlesOfParts>
  <Company>TDHCA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Single Family Programs</dc:title>
  <dc:creator>Abigail Versyp</dc:creator>
  <cp:lastModifiedBy>Matthew Dickens</cp:lastModifiedBy>
  <cp:revision>74</cp:revision>
  <cp:lastPrinted>2025-06-10T19:57:23Z</cp:lastPrinted>
  <dcterms:created xsi:type="dcterms:W3CDTF">2025-05-28T13:56:39Z</dcterms:created>
  <dcterms:modified xsi:type="dcterms:W3CDTF">2026-04-23T14:11:50Z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0x010100D936E117F381254F939FD3D50D765A96</vt:lpwstr>
  </property>
</Properties>
</file>